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 bookmarkIdSeed="2">
  <p:sldMasterIdLst>
    <p:sldMasterId id="2147483984" r:id="rId1"/>
  </p:sldMasterIdLst>
  <p:notesMasterIdLst>
    <p:notesMasterId r:id="rId30"/>
  </p:notesMasterIdLst>
  <p:sldIdLst>
    <p:sldId id="256" r:id="rId2"/>
    <p:sldId id="257" r:id="rId3"/>
    <p:sldId id="264" r:id="rId4"/>
    <p:sldId id="290" r:id="rId5"/>
    <p:sldId id="291" r:id="rId6"/>
    <p:sldId id="294" r:id="rId7"/>
    <p:sldId id="296" r:id="rId8"/>
    <p:sldId id="295" r:id="rId9"/>
    <p:sldId id="297" r:id="rId10"/>
    <p:sldId id="293" r:id="rId11"/>
    <p:sldId id="298" r:id="rId12"/>
    <p:sldId id="299" r:id="rId13"/>
    <p:sldId id="300" r:id="rId14"/>
    <p:sldId id="302" r:id="rId15"/>
    <p:sldId id="301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2" r:id="rId25"/>
    <p:sldId id="311" r:id="rId26"/>
    <p:sldId id="314" r:id="rId27"/>
    <p:sldId id="315" r:id="rId28"/>
    <p:sldId id="316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roleva" initials="K" lastIdx="2" clrIdx="0">
    <p:extLst>
      <p:ext uri="{19B8F6BF-5375-455C-9EA6-DF929625EA0E}">
        <p15:presenceInfo xmlns:p15="http://schemas.microsoft.com/office/powerpoint/2012/main" userId="Korole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504615-3400-4F88-AFA8-7ACFEA911F6E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738BB7-2926-40A0-AE7E-7003A586C4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564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C544-3889-4208-9DE3-30FE56E16684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807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40C2-85A6-465C-A72C-BC1FDD6CE5E1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6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8AD5-90C7-456D-BAB3-BB7863C6A7F5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854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E66C-D9C3-46AF-A74D-102D98EE3437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198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5216-1859-4CCA-9925-FC9409A780E8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3717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6159-A9F3-473C-B047-31CFD6763AA8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583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C256B-E3D6-4DA2-9405-2A492DB653DD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314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D306-89F3-4E00-B243-80EA0D2B08B4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260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83C3-263D-4546-AC2F-072F89DD5E6B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53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9A746-2C03-453C-A003-F162B88F4DC8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5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57B5-B5FF-46D4-9D8E-F2C2647835A7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648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8E70E-CAE2-41B0-A53B-2C612AFE3D89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17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E5CE-88F9-4BF9-A791-C37403A701D7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776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CA31-B1E8-4619-8921-ACA730583B41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05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1796-BC1D-4348-B5DF-C25C187BA607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68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8EFE-3E16-4A8F-A528-96DC2989F74F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4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0EC3A-EB46-4268-9002-58ABA6EB0BA0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94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  <p:sldLayoutId id="2147483996" r:id="rId12"/>
    <p:sldLayoutId id="2147483997" r:id="rId13"/>
    <p:sldLayoutId id="2147483998" r:id="rId14"/>
    <p:sldLayoutId id="2147483999" r:id="rId15"/>
    <p:sldLayoutId id="2147484000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ebsbor.gks.ru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624728-1A7D-4AE4-8370-1AEA55A66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34099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Заполнение форм КДК-1, КДК-2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2C34A96-2818-4EFA-B6F9-779D4024E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095538"/>
            <a:ext cx="8596668" cy="294582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4FC68FCA-FA69-D825-A3EE-B3EF2AE84ECD}"/>
              </a:ext>
            </a:extLst>
          </p:cNvPr>
          <p:cNvSpPr txBox="1">
            <a:spLocks/>
          </p:cNvSpPr>
          <p:nvPr/>
        </p:nvSpPr>
        <p:spPr>
          <a:xfrm>
            <a:off x="4102217" y="4178300"/>
            <a:ext cx="6602135" cy="1816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И.А. Королева,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заведующая отделом социально-трудовых отношений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социального партнерства аппарата Профсоюза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8(495) 938-75-62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e-mail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soctrud@profagro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23620D9B-31E1-507C-9E05-8D862838193B}"/>
              </a:ext>
            </a:extLst>
          </p:cNvPr>
          <p:cNvSpPr txBox="1">
            <a:spLocks/>
          </p:cNvSpPr>
          <p:nvPr/>
        </p:nvSpPr>
        <p:spPr>
          <a:xfrm>
            <a:off x="1163519" y="2860646"/>
            <a:ext cx="8825658" cy="5683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января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548773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1">
            <a:extLst>
              <a:ext uri="{FF2B5EF4-FFF2-40B4-BE49-F238E27FC236}">
                <a16:creationId xmlns:a16="http://schemas.microsoft.com/office/drawing/2014/main" id="{8DCDF9EA-CA0F-152E-11F4-32D2B0B2F903}"/>
              </a:ext>
            </a:extLst>
          </p:cNvPr>
          <p:cNvSpPr txBox="1">
            <a:spLocks/>
          </p:cNvSpPr>
          <p:nvPr/>
        </p:nvSpPr>
        <p:spPr>
          <a:xfrm>
            <a:off x="179511" y="1714500"/>
            <a:ext cx="9878889" cy="1892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7200" algn="just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Строка № 801. Сведения о годе заключения действующего коллективного договора вносятся в формате четырёхзначного числа.</a:t>
            </a:r>
          </a:p>
          <a:p>
            <a:pPr indent="457200" algn="just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Строка № 802. В поле для заполнения вносятся сведения о длительности действия действующего в организации (на предприятии) коллективного договора в годах.</a:t>
            </a:r>
          </a:p>
          <a:p>
            <a:pPr indent="457200" algn="just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Например, если в 2022 году в организации заключён коллективный договор сроком 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2022-2024 годы, строку необходимо заполнить следующим образом: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2">
            <a:extLst>
              <a:ext uri="{FF2B5EF4-FFF2-40B4-BE49-F238E27FC236}">
                <a16:creationId xmlns:a16="http://schemas.microsoft.com/office/drawing/2014/main" id="{DE0EF2B5-AB57-69BF-7BE8-B0D6B42C7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469900"/>
            <a:ext cx="8596312" cy="1092200"/>
          </a:xfrm>
        </p:spPr>
        <p:txBody>
          <a:bodyPr anchor="ctr">
            <a:no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КДК-1 </a:t>
            </a:r>
            <a:b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(строки № 801 - 803)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E6BE42E1-87E4-6C21-A886-B28A04344A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027897"/>
              </p:ext>
            </p:extLst>
          </p:nvPr>
        </p:nvGraphicFramePr>
        <p:xfrm>
          <a:off x="584201" y="3429000"/>
          <a:ext cx="9580059" cy="2129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3260">
                  <a:extLst>
                    <a:ext uri="{9D8B030D-6E8A-4147-A177-3AD203B41FA5}">
                      <a16:colId xmlns:a16="http://schemas.microsoft.com/office/drawing/2014/main" val="4123162643"/>
                    </a:ext>
                  </a:extLst>
                </a:gridCol>
                <a:gridCol w="1189539">
                  <a:extLst>
                    <a:ext uri="{9D8B030D-6E8A-4147-A177-3AD203B41FA5}">
                      <a16:colId xmlns:a16="http://schemas.microsoft.com/office/drawing/2014/main" val="3331809236"/>
                    </a:ext>
                  </a:extLst>
                </a:gridCol>
                <a:gridCol w="2417260">
                  <a:extLst>
                    <a:ext uri="{9D8B030D-6E8A-4147-A177-3AD203B41FA5}">
                      <a16:colId xmlns:a16="http://schemas.microsoft.com/office/drawing/2014/main" val="169807616"/>
                    </a:ext>
                  </a:extLst>
                </a:gridCol>
              </a:tblGrid>
              <a:tr h="3824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 строки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 для заполнения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192429"/>
                  </a:ext>
                </a:extLst>
              </a:tr>
              <a:tr h="441787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8. Год заключения и срок действия коллективного договора: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640032"/>
                  </a:ext>
                </a:extLst>
              </a:tr>
              <a:tr h="382431">
                <a:tc>
                  <a:txBody>
                    <a:bodyPr/>
                    <a:lstStyle/>
                    <a:p>
                      <a:pPr marL="180975" lvl="0" indent="-18097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0894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год заключения действующего договора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(в формате ГГГГ)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890369"/>
                  </a:ext>
                </a:extLst>
              </a:tr>
              <a:tr h="382431">
                <a:tc>
                  <a:txBody>
                    <a:bodyPr/>
                    <a:lstStyle/>
                    <a:p>
                      <a:pPr marL="180975" lvl="0" indent="-18097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0894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срок действия договора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(длительность в годах)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644004"/>
                  </a:ext>
                </a:extLst>
              </a:tr>
              <a:tr h="540375">
                <a:tc>
                  <a:txBody>
                    <a:bodyPr/>
                    <a:lstStyle/>
                    <a:p>
                      <a:pPr marL="180975" lvl="0" indent="-18097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 отчётном году продлён срок действия  договора, заключённого ранее (да/нет)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33709"/>
                  </a:ext>
                </a:extLst>
              </a:tr>
            </a:tbl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04C50B4-F6B0-654B-B3C5-B0307D6806C4}"/>
              </a:ext>
            </a:extLst>
          </p:cNvPr>
          <p:cNvSpPr/>
          <p:nvPr/>
        </p:nvSpPr>
        <p:spPr>
          <a:xfrm>
            <a:off x="584200" y="5676900"/>
            <a:ext cx="9580060" cy="812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just"/>
            <a:endParaRPr lang="ru-RU" dirty="0">
              <a:solidFill>
                <a:schemeClr val="tx1"/>
              </a:solidFill>
              <a:latin typeface="Times New Roman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indent="457200"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Согласно статье 43 Трудового Кодекса Российской Федерации, коллективный договор заключается </a:t>
            </a:r>
            <a:r>
              <a:rPr lang="ru-RU" b="1" u="sng" dirty="0">
                <a:solidFill>
                  <a:schemeClr val="tx1"/>
                </a:solidFill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на срок не более трёх лет.</a:t>
            </a:r>
            <a:endParaRPr lang="ru-RU" b="1" u="sng" dirty="0">
              <a:latin typeface="Times New Roman" pitchFamily="18" charset="0"/>
              <a:ea typeface="Cambria Math" panose="02040503050406030204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full_QPLV4a6R.jpg">
            <a:extLst>
              <a:ext uri="{FF2B5EF4-FFF2-40B4-BE49-F238E27FC236}">
                <a16:creationId xmlns:a16="http://schemas.microsoft.com/office/drawing/2014/main" id="{143C65A5-8246-1BDA-D46B-9D4E8141F96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7063" y="5848350"/>
            <a:ext cx="474120" cy="469900"/>
          </a:xfrm>
          <a:prstGeom prst="rect">
            <a:avLst/>
          </a:prstGeom>
        </p:spPr>
      </p:pic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6E8CCB-489D-8913-D28B-A92F67B7E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64260" y="6008914"/>
            <a:ext cx="474120" cy="652236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286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>
            <a:extLst>
              <a:ext uri="{FF2B5EF4-FFF2-40B4-BE49-F238E27FC236}">
                <a16:creationId xmlns:a16="http://schemas.microsoft.com/office/drawing/2014/main" id="{DE0EF2B5-AB57-69BF-7BE8-B0D6B42C7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7" y="77173"/>
            <a:ext cx="8596312" cy="1308101"/>
          </a:xfrm>
        </p:spPr>
        <p:txBody>
          <a:bodyPr anchor="ctr">
            <a:no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КДК-1 </a:t>
            </a:r>
            <a:b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(строки № 901 - 903)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E6BE42E1-87E4-6C21-A886-B28A04344A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18367"/>
              </p:ext>
            </p:extLst>
          </p:nvPr>
        </p:nvGraphicFramePr>
        <p:xfrm>
          <a:off x="584194" y="1385274"/>
          <a:ext cx="9580061" cy="2376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4957">
                  <a:extLst>
                    <a:ext uri="{9D8B030D-6E8A-4147-A177-3AD203B41FA5}">
                      <a16:colId xmlns:a16="http://schemas.microsoft.com/office/drawing/2014/main" val="4123162643"/>
                    </a:ext>
                  </a:extLst>
                </a:gridCol>
                <a:gridCol w="1208768">
                  <a:extLst>
                    <a:ext uri="{9D8B030D-6E8A-4147-A177-3AD203B41FA5}">
                      <a16:colId xmlns:a16="http://schemas.microsoft.com/office/drawing/2014/main" val="3331809236"/>
                    </a:ext>
                  </a:extLst>
                </a:gridCol>
                <a:gridCol w="2456336">
                  <a:extLst>
                    <a:ext uri="{9D8B030D-6E8A-4147-A177-3AD203B41FA5}">
                      <a16:colId xmlns:a16="http://schemas.microsoft.com/office/drawing/2014/main" val="169807616"/>
                    </a:ext>
                  </a:extLst>
                </a:gridCol>
              </a:tblGrid>
              <a:tr h="4133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 строки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 для заполнения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192429"/>
                  </a:ext>
                </a:extLst>
              </a:tr>
              <a:tr h="723391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9. Представители работников при проведении коллективных переговоров по заключению организацией коллективного договора: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640032"/>
                  </a:ext>
                </a:extLst>
              </a:tr>
              <a:tr h="413367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0894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первичная профсоюзная организация (да/нет)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890369"/>
                  </a:ext>
                </a:extLst>
              </a:tr>
              <a:tr h="413367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0894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единый представительный орган (да/нет)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644004"/>
                  </a:ext>
                </a:extLst>
              </a:tr>
              <a:tr h="413367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0894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иные представители работников (да/нет)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33709"/>
                  </a:ext>
                </a:extLst>
              </a:tr>
            </a:tbl>
          </a:graphicData>
        </a:graphic>
      </p:graphicFrame>
      <p:sp>
        <p:nvSpPr>
          <p:cNvPr id="2" name="Скругленный прямоугольник 14">
            <a:extLst>
              <a:ext uri="{FF2B5EF4-FFF2-40B4-BE49-F238E27FC236}">
                <a16:creationId xmlns:a16="http://schemas.microsoft.com/office/drawing/2014/main" id="{B1EF33D1-452F-5604-FEE5-C6FD64DFA166}"/>
              </a:ext>
            </a:extLst>
          </p:cNvPr>
          <p:cNvSpPr/>
          <p:nvPr/>
        </p:nvSpPr>
        <p:spPr>
          <a:xfrm>
            <a:off x="584200" y="4408463"/>
            <a:ext cx="9580058" cy="44293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Первичная профсоюзная организация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(общее правило)</a:t>
            </a:r>
          </a:p>
        </p:txBody>
      </p:sp>
      <p:sp>
        <p:nvSpPr>
          <p:cNvPr id="6" name="Скругленный прямоугольник 15">
            <a:extLst>
              <a:ext uri="{FF2B5EF4-FFF2-40B4-BE49-F238E27FC236}">
                <a16:creationId xmlns:a16="http://schemas.microsoft.com/office/drawing/2014/main" id="{D82B052C-BCB2-5091-374F-69A2D6267A9C}"/>
              </a:ext>
            </a:extLst>
          </p:cNvPr>
          <p:cNvSpPr/>
          <p:nvPr/>
        </p:nvSpPr>
        <p:spPr>
          <a:xfrm>
            <a:off x="584198" y="5013180"/>
            <a:ext cx="9580060" cy="85207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Иные представители, избираемые работником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— в случаях, если работники данного работодателя не объединены в какие-либо ППО или ни одна из имеющихся ППО не объединяет более половины работников</a:t>
            </a:r>
          </a:p>
        </p:txBody>
      </p:sp>
      <p:sp>
        <p:nvSpPr>
          <p:cNvPr id="7" name="Скругленный прямоугольник 19">
            <a:extLst>
              <a:ext uri="{FF2B5EF4-FFF2-40B4-BE49-F238E27FC236}">
                <a16:creationId xmlns:a16="http://schemas.microsoft.com/office/drawing/2014/main" id="{FD92D8DF-E13E-7A4B-267C-9CCD7E853F66}"/>
              </a:ext>
            </a:extLst>
          </p:cNvPr>
          <p:cNvSpPr/>
          <p:nvPr/>
        </p:nvSpPr>
        <p:spPr>
          <a:xfrm>
            <a:off x="584198" y="6027033"/>
            <a:ext cx="9580060" cy="57696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Единый представительный орган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— создается по решению выборных органов  двух или более ППО, объединяющих в совокупности более половины работников организации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1709C2-A86E-53F3-5D04-6BC14E6050A2}"/>
              </a:ext>
            </a:extLst>
          </p:cNvPr>
          <p:cNvSpPr txBox="1"/>
          <p:nvPr/>
        </p:nvSpPr>
        <p:spPr>
          <a:xfrm>
            <a:off x="584197" y="3762132"/>
            <a:ext cx="95800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ru-RU" b="1" dirty="0"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Интересы работников </a:t>
            </a:r>
            <a:r>
              <a:rPr lang="ru-RU" dirty="0"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при проведении коллективных переговоров, заключении или изменении коллективного договора </a:t>
            </a:r>
            <a:r>
              <a:rPr lang="ru-RU" b="1" dirty="0"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представляют: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1D0670F8-3C09-021D-FCA6-D0D9DE94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32FDAB12-0D4B-75FD-C916-3869EC09B533}"/>
              </a:ext>
            </a:extLst>
          </p:cNvPr>
          <p:cNvSpPr txBox="1">
            <a:spLocks/>
          </p:cNvSpPr>
          <p:nvPr/>
        </p:nvSpPr>
        <p:spPr>
          <a:xfrm>
            <a:off x="10164260" y="6008914"/>
            <a:ext cx="474120" cy="652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714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>
            <a:extLst>
              <a:ext uri="{FF2B5EF4-FFF2-40B4-BE49-F238E27FC236}">
                <a16:creationId xmlns:a16="http://schemas.microsoft.com/office/drawing/2014/main" id="{DE0EF2B5-AB57-69BF-7BE8-B0D6B42C7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469900"/>
            <a:ext cx="8596312" cy="1092200"/>
          </a:xfrm>
        </p:spPr>
        <p:txBody>
          <a:bodyPr anchor="ctr">
            <a:no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КДК-1 </a:t>
            </a:r>
            <a:b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(строка 1001)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E6BE42E1-87E4-6C21-A886-B28A04344A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599368"/>
              </p:ext>
            </p:extLst>
          </p:nvPr>
        </p:nvGraphicFramePr>
        <p:xfrm>
          <a:off x="393700" y="1724407"/>
          <a:ext cx="9423401" cy="2014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9400">
                  <a:extLst>
                    <a:ext uri="{9D8B030D-6E8A-4147-A177-3AD203B41FA5}">
                      <a16:colId xmlns:a16="http://schemas.microsoft.com/office/drawing/2014/main" val="412316264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331809236"/>
                    </a:ext>
                  </a:extLst>
                </a:gridCol>
                <a:gridCol w="1498601">
                  <a:extLst>
                    <a:ext uri="{9D8B030D-6E8A-4147-A177-3AD203B41FA5}">
                      <a16:colId xmlns:a16="http://schemas.microsoft.com/office/drawing/2014/main" val="169807616"/>
                    </a:ext>
                  </a:extLst>
                </a:gridCol>
              </a:tblGrid>
              <a:tr h="54131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08940" algn="l"/>
                        </a:tabLs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 строки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 для заполнения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890369"/>
                  </a:ext>
                </a:extLst>
              </a:tr>
              <a:tr h="76532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40894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10. Наличие неурегулированных разногласий, возникших в ходе коллективных переговоров и оформленных в виде протокола разногласий (да/нет)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644004"/>
                  </a:ext>
                </a:extLst>
              </a:tr>
              <a:tr h="617108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10.1. Вопросы, внесённые в протокол разногласий (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заполняется в случае наличия протокола разногласий, в текстовой форме).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______________________________________________________________________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33709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D99048E-7A5A-CEDD-4461-2B86D7C876CF}"/>
              </a:ext>
            </a:extLst>
          </p:cNvPr>
          <p:cNvSpPr/>
          <p:nvPr/>
        </p:nvSpPr>
        <p:spPr>
          <a:xfrm>
            <a:off x="393698" y="3901711"/>
            <a:ext cx="94234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8" indent="433388" algn="just">
              <a:spcBef>
                <a:spcPts val="0"/>
              </a:spcBef>
              <a:buNone/>
            </a:pPr>
            <a:r>
              <a:rPr lang="ru-RU" b="1" dirty="0"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Строка № 1001 — </a:t>
            </a:r>
            <a:r>
              <a:rPr lang="ru-RU" dirty="0"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заполняется при условии, что </a:t>
            </a:r>
            <a:r>
              <a:rPr lang="ru-RU" b="1" dirty="0"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коллективный договор заключен в отчётном году </a:t>
            </a:r>
            <a:r>
              <a:rPr lang="ru-RU" dirty="0"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и в ходе коллективных переговоров </a:t>
            </a:r>
            <a:r>
              <a:rPr lang="ru-RU" b="1" dirty="0"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не принято согласованное решение по всем или отдельным вопросам </a:t>
            </a:r>
            <a:r>
              <a:rPr lang="ru-RU" dirty="0"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и составлен протокол разногласий.</a:t>
            </a:r>
          </a:p>
          <a:p>
            <a:pPr marL="109538" indent="433388" algn="just">
              <a:spcBef>
                <a:spcPts val="0"/>
              </a:spcBef>
              <a:buNone/>
            </a:pPr>
            <a:r>
              <a:rPr lang="ru-RU" b="1" dirty="0"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В пункте 10.1 </a:t>
            </a:r>
            <a:r>
              <a:rPr lang="ru-RU" dirty="0"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указать</a:t>
            </a:r>
            <a:r>
              <a:rPr lang="ru-RU" b="1" dirty="0"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вопросы, внесённые в протокол разногласий.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E89CD8F-E6C9-F25F-BEDA-7A1D561B1E60}"/>
              </a:ext>
            </a:extLst>
          </p:cNvPr>
          <p:cNvSpPr/>
          <p:nvPr/>
        </p:nvSpPr>
        <p:spPr>
          <a:xfrm>
            <a:off x="393698" y="5264347"/>
            <a:ext cx="9423402" cy="12699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6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справки: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возникшие в ходе коллективных переговоров разногласия фиксируются в протоколе, который является основанием для предъявления работниками соответствующих требований. Протокол этих разногласий составляется в произвольной форме. При этом подписание протокола разногласий свидетельствует о том, что начинается коллективный трудовой спор. Дата составления протокола разногласий в ходе коллективных переговоров является моментом начала коллективного трудового спора.</a:t>
            </a:r>
            <a:endParaRPr lang="ru-RU" sz="16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42F35BD6-5418-86C1-6163-A952B263BAF3}"/>
              </a:ext>
            </a:extLst>
          </p:cNvPr>
          <p:cNvSpPr txBox="1">
            <a:spLocks/>
          </p:cNvSpPr>
          <p:nvPr/>
        </p:nvSpPr>
        <p:spPr>
          <a:xfrm>
            <a:off x="10164260" y="6008914"/>
            <a:ext cx="474120" cy="652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384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>
            <a:extLst>
              <a:ext uri="{FF2B5EF4-FFF2-40B4-BE49-F238E27FC236}">
                <a16:creationId xmlns:a16="http://schemas.microsoft.com/office/drawing/2014/main" id="{F8F488BE-C23E-0493-F3A9-BD980E674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279401"/>
            <a:ext cx="8596312" cy="920226"/>
          </a:xfrm>
        </p:spPr>
        <p:txBody>
          <a:bodyPr anchor="ctr">
            <a:no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КДК-1 </a:t>
            </a:r>
            <a:b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(строка 1101-1102)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1409D809-BC01-34DD-B1A0-6B83C28832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12219"/>
              </p:ext>
            </p:extLst>
          </p:nvPr>
        </p:nvGraphicFramePr>
        <p:xfrm>
          <a:off x="677863" y="1307075"/>
          <a:ext cx="9179202" cy="2275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9273">
                  <a:extLst>
                    <a:ext uri="{9D8B030D-6E8A-4147-A177-3AD203B41FA5}">
                      <a16:colId xmlns:a16="http://schemas.microsoft.com/office/drawing/2014/main" val="3721342462"/>
                    </a:ext>
                  </a:extLst>
                </a:gridCol>
                <a:gridCol w="1282593">
                  <a:extLst>
                    <a:ext uri="{9D8B030D-6E8A-4147-A177-3AD203B41FA5}">
                      <a16:colId xmlns:a16="http://schemas.microsoft.com/office/drawing/2014/main" val="3519707088"/>
                    </a:ext>
                  </a:extLst>
                </a:gridCol>
                <a:gridCol w="1937336">
                  <a:extLst>
                    <a:ext uri="{9D8B030D-6E8A-4147-A177-3AD203B41FA5}">
                      <a16:colId xmlns:a16="http://schemas.microsoft.com/office/drawing/2014/main" val="2787354430"/>
                    </a:ext>
                  </a:extLst>
                </a:gridCol>
              </a:tblGrid>
              <a:tr h="6088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 строки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 для заполнения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303519"/>
                  </a:ext>
                </a:extLst>
              </a:tr>
              <a:tr h="384511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11. Наличие в коллективном договоре положений, предусматривающих: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095873"/>
                  </a:ext>
                </a:extLst>
              </a:tr>
              <a:tr h="769022">
                <a:tc>
                  <a:txBody>
                    <a:bodyPr/>
                    <a:lstStyle/>
                    <a:p>
                      <a:pPr marL="180975" lvl="0" indent="-180975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0894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установление минимальной заработной платы в организации не ниже регионального прожиточного минимума трудоспособного населения (да/нет)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920058"/>
                  </a:ext>
                </a:extLst>
              </a:tr>
              <a:tr h="512681">
                <a:tc>
                  <a:txBody>
                    <a:bodyPr/>
                    <a:lstStyle/>
                    <a:p>
                      <a:pPr marL="180975" lvl="0" indent="-180975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0894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установление минимальной заработной платы в организации выше МРОТ (да/нет)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948265"/>
                  </a:ext>
                </a:extLst>
              </a:tr>
            </a:tbl>
          </a:graphicData>
        </a:graphic>
      </p:graphicFrame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EFBECACB-AD99-FEAD-43E4-64739ADC0D09}"/>
              </a:ext>
            </a:extLst>
          </p:cNvPr>
          <p:cNvSpPr txBox="1">
            <a:spLocks/>
          </p:cNvSpPr>
          <p:nvPr/>
        </p:nvSpPr>
        <p:spPr>
          <a:xfrm>
            <a:off x="10401299" y="6008914"/>
            <a:ext cx="767443" cy="652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81C7EE-12D1-EB98-1DFD-BC5A74C7831A}"/>
              </a:ext>
            </a:extLst>
          </p:cNvPr>
          <p:cNvSpPr txBox="1"/>
          <p:nvPr/>
        </p:nvSpPr>
        <p:spPr>
          <a:xfrm>
            <a:off x="578839" y="3850132"/>
            <a:ext cx="942922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i="0" u="none" strike="noStrike" baseline="0" dirty="0">
                <a:latin typeface="Times New Roman" panose="02020603050405020304" pitchFamily="18" charset="0"/>
              </a:rPr>
              <a:t>Строка № 1101 —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заполняется при условии, если действующий в организации (на предприятии) коллективный договор содержит положение, предусматривающее установление минимальной заработной платы в организации не ниже регионального прожиточного минимума трудоспособного населения. </a:t>
            </a:r>
          </a:p>
          <a:p>
            <a:r>
              <a:rPr lang="ru-RU" sz="1800" b="1" i="0" u="none" strike="noStrike" baseline="0" dirty="0">
                <a:latin typeface="Times New Roman" panose="02020603050405020304" pitchFamily="18" charset="0"/>
              </a:rPr>
              <a:t>Строка № 1102 —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заполняется при условии, если действующий в организации (на предприятии) коллективный договор содержит положение, предусматривающее установление минимальной заработной платы в организации не ниже МРОТ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341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>
            <a:extLst>
              <a:ext uri="{FF2B5EF4-FFF2-40B4-BE49-F238E27FC236}">
                <a16:creationId xmlns:a16="http://schemas.microsoft.com/office/drawing/2014/main" id="{F8F488BE-C23E-0493-F3A9-BD980E674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279400"/>
            <a:ext cx="8596312" cy="1020894"/>
          </a:xfrm>
        </p:spPr>
        <p:txBody>
          <a:bodyPr anchor="ctr">
            <a:no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КДК-1 </a:t>
            </a:r>
            <a:b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(строка 1103-1104)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1409D809-BC01-34DD-B1A0-6B83C28832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074165"/>
              </p:ext>
            </p:extLst>
          </p:nvPr>
        </p:nvGraphicFramePr>
        <p:xfrm>
          <a:off x="677863" y="1484851"/>
          <a:ext cx="9019810" cy="2225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5794">
                  <a:extLst>
                    <a:ext uri="{9D8B030D-6E8A-4147-A177-3AD203B41FA5}">
                      <a16:colId xmlns:a16="http://schemas.microsoft.com/office/drawing/2014/main" val="3721342462"/>
                    </a:ext>
                  </a:extLst>
                </a:gridCol>
                <a:gridCol w="1109767">
                  <a:extLst>
                    <a:ext uri="{9D8B030D-6E8A-4147-A177-3AD203B41FA5}">
                      <a16:colId xmlns:a16="http://schemas.microsoft.com/office/drawing/2014/main" val="3519707088"/>
                    </a:ext>
                  </a:extLst>
                </a:gridCol>
                <a:gridCol w="2054249">
                  <a:extLst>
                    <a:ext uri="{9D8B030D-6E8A-4147-A177-3AD203B41FA5}">
                      <a16:colId xmlns:a16="http://schemas.microsoft.com/office/drawing/2014/main" val="1907472617"/>
                    </a:ext>
                  </a:extLst>
                </a:gridCol>
              </a:tblGrid>
              <a:tr h="6432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 строки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 для заполнения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303519"/>
                  </a:ext>
                </a:extLst>
              </a:tr>
              <a:tr h="406285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11. Наличие в коллективном договоре положений, предусматривающих: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095873"/>
                  </a:ext>
                </a:extLst>
              </a:tr>
              <a:tr h="455039">
                <a:tc>
                  <a:txBody>
                    <a:bodyPr/>
                    <a:lstStyle/>
                    <a:p>
                      <a:pPr marL="180975" lvl="0" indent="-180975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0894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установление минимальной тарифной ставки, окладов (должностных окладов) не ниже МРОТ (да/нет)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655087"/>
                  </a:ext>
                </a:extLst>
              </a:tr>
              <a:tr h="688328">
                <a:tc>
                  <a:txBody>
                    <a:bodyPr/>
                    <a:lstStyle/>
                    <a:p>
                      <a:pPr marL="180975" lvl="0" indent="-180975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0894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порядок проведения индексации заработной платы в организации (да/нет)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623440"/>
                  </a:ext>
                </a:extLst>
              </a:tr>
            </a:tbl>
          </a:graphicData>
        </a:graphic>
      </p:graphicFrame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EFBECACB-AD99-FEAD-43E4-64739ADC0D09}"/>
              </a:ext>
            </a:extLst>
          </p:cNvPr>
          <p:cNvSpPr txBox="1">
            <a:spLocks/>
          </p:cNvSpPr>
          <p:nvPr/>
        </p:nvSpPr>
        <p:spPr>
          <a:xfrm>
            <a:off x="10401299" y="6008914"/>
            <a:ext cx="767443" cy="652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14</a:t>
            </a:fld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023C23-7BB0-3D58-C561-19B7949DC784}"/>
              </a:ext>
            </a:extLst>
          </p:cNvPr>
          <p:cNvSpPr txBox="1"/>
          <p:nvPr/>
        </p:nvSpPr>
        <p:spPr>
          <a:xfrm rot="10800000" flipV="1">
            <a:off x="457194" y="3707943"/>
            <a:ext cx="945019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1" i="0" u="none" strike="noStrike" baseline="0" dirty="0">
                <a:latin typeface="Times New Roman" panose="02020603050405020304" pitchFamily="18" charset="0"/>
              </a:rPr>
              <a:t>Строка № 1103 —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заполняется при условии, если действующий в организации (на предприятии) коллективный договор содержит положение, предусматривающее установление минимальной тарифной ставки, окладов (должностных окладов) не ниже МРОТ. </a:t>
            </a:r>
          </a:p>
          <a:p>
            <a:pPr algn="just"/>
            <a:r>
              <a:rPr lang="ru-RU" sz="1800" b="1" i="0" u="none" strike="noStrike" baseline="0" dirty="0">
                <a:latin typeface="Times New Roman" panose="02020603050405020304" pitchFamily="18" charset="0"/>
              </a:rPr>
              <a:t>Строка № 1104 —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заполняется при условии, если действующий в организации (на предприятии) коллективный договор содержит положение, предусматривающее порядок проведения индексации заработной платы в организации. 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95E00A-C2E7-50D6-358C-0C8C8CD69D1D}"/>
              </a:ext>
            </a:extLst>
          </p:cNvPr>
          <p:cNvSpPr txBox="1"/>
          <p:nvPr/>
        </p:nvSpPr>
        <p:spPr>
          <a:xfrm>
            <a:off x="457194" y="5424869"/>
            <a:ext cx="913561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1" i="0" u="none" strike="noStrike" baseline="0" dirty="0">
                <a:latin typeface="Times New Roman" panose="02020603050405020304" pitchFamily="18" charset="0"/>
              </a:rPr>
              <a:t>       Порядок индексации определяются в зависимости от вида работодателя либо законами и нормативными правовыми актами (для организаций, финансируемых из соответствующих бюджетов), либо коллективным договором, соглашением, локальным нормативным актом.</a:t>
            </a:r>
            <a:endParaRPr lang="ru-RU" dirty="0"/>
          </a:p>
        </p:txBody>
      </p:sp>
      <p:pic>
        <p:nvPicPr>
          <p:cNvPr id="12" name="Рисунок 11" descr="full_QPLV4a6R.jpg">
            <a:extLst>
              <a:ext uri="{FF2B5EF4-FFF2-40B4-BE49-F238E27FC236}">
                <a16:creationId xmlns:a16="http://schemas.microsoft.com/office/drawing/2014/main" id="{34FCF494-7A23-0E63-FF20-0DA0B8C1EA6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0803" y="5367358"/>
            <a:ext cx="47412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254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F72BC08-34A2-14EE-2AD6-2CA7D344E0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243373"/>
              </p:ext>
            </p:extLst>
          </p:nvPr>
        </p:nvGraphicFramePr>
        <p:xfrm>
          <a:off x="677861" y="1229638"/>
          <a:ext cx="9082732" cy="1436945"/>
        </p:xfrm>
        <a:graphic>
          <a:graphicData uri="http://schemas.openxmlformats.org/drawingml/2006/table">
            <a:tbl>
              <a:tblPr/>
              <a:tblGrid>
                <a:gridCol w="9082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369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12. Причина отсутствия коллективного договора (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заполняется в случае отсутствия в организации коллективного договора).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BD250388-F344-43C4-3BCF-15CF05017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377505"/>
            <a:ext cx="8596312" cy="998289"/>
          </a:xfrm>
        </p:spPr>
        <p:txBody>
          <a:bodyPr anchor="ctr">
            <a:no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КДК-1 </a:t>
            </a:r>
            <a:b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B6A2874-E4A7-1781-AD7E-438727DDA277}"/>
              </a:ext>
            </a:extLst>
          </p:cNvPr>
          <p:cNvSpPr/>
          <p:nvPr/>
        </p:nvSpPr>
        <p:spPr>
          <a:xfrm>
            <a:off x="677862" y="2944536"/>
            <a:ext cx="90827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8" indent="433388" algn="just">
              <a:spcBef>
                <a:spcPts val="0"/>
              </a:spcBef>
            </a:pPr>
            <a:r>
              <a:rPr lang="ru-RU" sz="2000" b="1" dirty="0"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При</a:t>
            </a:r>
            <a:r>
              <a:rPr lang="ru-RU" sz="2000" dirty="0"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 заключении первичной профсоюзной организацией </a:t>
            </a:r>
            <a:r>
              <a:rPr lang="ru-RU" sz="2000" b="1" dirty="0"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нескольких коллективных договоров</a:t>
            </a:r>
            <a:r>
              <a:rPr lang="ru-RU" sz="2000" dirty="0"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 информация по пунктам 7-11 представляется </a:t>
            </a:r>
            <a:r>
              <a:rPr lang="ru-RU" sz="2000" b="1" dirty="0"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по каждому коллективному договору.</a:t>
            </a:r>
          </a:p>
          <a:p>
            <a:pPr marL="109538" indent="433388" algn="just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 </a:t>
            </a:r>
          </a:p>
          <a:p>
            <a:pPr marL="109538" indent="433388" algn="just">
              <a:spcBef>
                <a:spcPts val="0"/>
              </a:spcBef>
            </a:pPr>
            <a:r>
              <a:rPr lang="ru-RU" sz="2000" dirty="0"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Пункты 8-11 заполняются </a:t>
            </a:r>
            <a:r>
              <a:rPr lang="ru-RU" sz="2000" b="1" dirty="0"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при наличии </a:t>
            </a:r>
            <a:r>
              <a:rPr lang="ru-RU" sz="2000" dirty="0"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в организации </a:t>
            </a:r>
            <a:r>
              <a:rPr lang="ru-RU" sz="2000" b="1" dirty="0"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коллективного договора.</a:t>
            </a:r>
          </a:p>
          <a:p>
            <a:pPr marL="109538" indent="433388" algn="just"/>
            <a:endParaRPr lang="ru-RU" sz="2000" dirty="0">
              <a:latin typeface="Times New Roman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marL="109538" indent="433388" algn="just"/>
            <a:r>
              <a:rPr lang="ru-RU" sz="2000" dirty="0"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Пункты 9, 10, 10.1 заполняются, если </a:t>
            </a:r>
            <a:r>
              <a:rPr lang="ru-RU" sz="2000" b="1" dirty="0"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коллективный договор заключён в отчётном году.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D47C1730-D60F-B123-7383-12C54FDC6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15</a:t>
            </a:fld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 descr="full_QPLV4a6R.jpg">
            <a:extLst>
              <a:ext uri="{FF2B5EF4-FFF2-40B4-BE49-F238E27FC236}">
                <a16:creationId xmlns:a16="http://schemas.microsoft.com/office/drawing/2014/main" id="{32F7714A-C954-B16B-ADED-0D8F4C70FD56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1788" y="2944536"/>
            <a:ext cx="419450" cy="398556"/>
          </a:xfrm>
          <a:prstGeom prst="rect">
            <a:avLst/>
          </a:prstGeom>
        </p:spPr>
      </p:pic>
      <p:pic>
        <p:nvPicPr>
          <p:cNvPr id="4" name="Рисунок 3" descr="full_QPLV4a6R.jpg">
            <a:extLst>
              <a:ext uri="{FF2B5EF4-FFF2-40B4-BE49-F238E27FC236}">
                <a16:creationId xmlns:a16="http://schemas.microsoft.com/office/drawing/2014/main" id="{6D69E933-6AA0-B7EA-1815-651A7E19D832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1788" y="4156666"/>
            <a:ext cx="419450" cy="398556"/>
          </a:xfrm>
          <a:prstGeom prst="rect">
            <a:avLst/>
          </a:prstGeom>
        </p:spPr>
      </p:pic>
      <p:pic>
        <p:nvPicPr>
          <p:cNvPr id="5" name="Рисунок 4" descr="full_QPLV4a6R.jpg">
            <a:extLst>
              <a:ext uri="{FF2B5EF4-FFF2-40B4-BE49-F238E27FC236}">
                <a16:creationId xmlns:a16="http://schemas.microsoft.com/office/drawing/2014/main" id="{8E994344-3BEA-B538-5EFA-C8F6F6E4817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1788" y="5058561"/>
            <a:ext cx="419450" cy="39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283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6300" y="188640"/>
            <a:ext cx="9612188" cy="1264775"/>
          </a:xfrm>
        </p:spPr>
        <p:txBody>
          <a:bodyPr anchor="ctr">
            <a:noAutofit/>
          </a:bodyPr>
          <a:lstStyle/>
          <a:p>
            <a:pPr algn="ctr"/>
            <a:br>
              <a:rPr lang="ru-RU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Форма КДК-2</a:t>
            </a:r>
            <a:b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 для территориальной организации Профсоюза (строка №01-02.1) </a:t>
            </a:r>
            <a:br>
              <a:rPr lang="ru-RU" sz="32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90663" y="6306455"/>
            <a:ext cx="683339" cy="264162"/>
          </a:xfrm>
        </p:spPr>
        <p:txBody>
          <a:bodyPr/>
          <a:lstStyle/>
          <a:p>
            <a:fld id="{725C68B6-61C2-468F-89AB-4B9F7531AA68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16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AA54B73-3798-4E9C-D0D8-CFAE2FB35F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574231"/>
              </p:ext>
            </p:extLst>
          </p:nvPr>
        </p:nvGraphicFramePr>
        <p:xfrm>
          <a:off x="490888" y="1453416"/>
          <a:ext cx="10905426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1209">
                  <a:extLst>
                    <a:ext uri="{9D8B030D-6E8A-4147-A177-3AD203B41FA5}">
                      <a16:colId xmlns:a16="http://schemas.microsoft.com/office/drawing/2014/main" val="2433867696"/>
                    </a:ext>
                  </a:extLst>
                </a:gridCol>
                <a:gridCol w="631513">
                  <a:extLst>
                    <a:ext uri="{9D8B030D-6E8A-4147-A177-3AD203B41FA5}">
                      <a16:colId xmlns:a16="http://schemas.microsoft.com/office/drawing/2014/main" val="3621285442"/>
                    </a:ext>
                  </a:extLst>
                </a:gridCol>
                <a:gridCol w="1649674">
                  <a:extLst>
                    <a:ext uri="{9D8B030D-6E8A-4147-A177-3AD203B41FA5}">
                      <a16:colId xmlns:a16="http://schemas.microsoft.com/office/drawing/2014/main" val="120371707"/>
                    </a:ext>
                  </a:extLst>
                </a:gridCol>
                <a:gridCol w="1890307">
                  <a:extLst>
                    <a:ext uri="{9D8B030D-6E8A-4147-A177-3AD203B41FA5}">
                      <a16:colId xmlns:a16="http://schemas.microsoft.com/office/drawing/2014/main" val="3691582309"/>
                    </a:ext>
                  </a:extLst>
                </a:gridCol>
                <a:gridCol w="1838070">
                  <a:extLst>
                    <a:ext uri="{9D8B030D-6E8A-4147-A177-3AD203B41FA5}">
                      <a16:colId xmlns:a16="http://schemas.microsoft.com/office/drawing/2014/main" val="450019802"/>
                    </a:ext>
                  </a:extLst>
                </a:gridCol>
                <a:gridCol w="1844653">
                  <a:extLst>
                    <a:ext uri="{9D8B030D-6E8A-4147-A177-3AD203B41FA5}">
                      <a16:colId xmlns:a16="http://schemas.microsoft.com/office/drawing/2014/main" val="1554633524"/>
                    </a:ext>
                  </a:extLst>
                </a:gridCol>
              </a:tblGrid>
              <a:tr h="501356">
                <a:tc rowSpan="2">
                  <a:txBody>
                    <a:bodyPr/>
                    <a:lstStyle/>
                    <a:p>
                      <a:r>
                        <a:rPr lang="ru-RU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Раздел </a:t>
                      </a:r>
                      <a:r>
                        <a:rPr lang="en-US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I </a:t>
                      </a:r>
                      <a:r>
                        <a:rPr lang="en-US" sz="1400" b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	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№ </a:t>
                      </a:r>
                      <a:r>
                        <a:rPr lang="ru-RU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строки 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Всего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4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 том числе на предприятиях (в организациях) по формам собственности: </a:t>
                      </a:r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962428"/>
                  </a:ext>
                </a:extLst>
              </a:tr>
              <a:tr h="30289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государственная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	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негосударственная 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938381"/>
                  </a:ext>
                </a:extLst>
              </a:tr>
              <a:tr h="280169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357329"/>
                  </a:ext>
                </a:extLst>
              </a:tr>
              <a:tr h="663560">
                <a:tc>
                  <a:txBody>
                    <a:bodyPr/>
                    <a:lstStyle/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первичных профсоюзных организаций </a:t>
                      </a:r>
                    </a:p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 (ед.) 	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Общее количество отчётов</a:t>
                      </a:r>
                    </a:p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(Ʃ столбцов 4,5,6)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отчетов, в которых стоит отметка в графе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отчетов, в которых стоит отметка в графе 102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отчетов, в которых стоит отметка в графе 103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4049"/>
                  </a:ext>
                </a:extLst>
              </a:tr>
              <a:tr h="855254">
                <a:tc>
                  <a:txBody>
                    <a:bodyPr/>
                    <a:lstStyle/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● в том числе созданных в субъектах малого предпринимательства (ед.) 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отчетов, в которых стоит отметка в графе 201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b="0" i="0" u="none" strike="noStrike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300" b="1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 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b="0" i="0" u="none" strike="noStrike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300" b="1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 </a:t>
                      </a: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0" i="0" u="none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отчетов, в которых стоят отметки в графах 103 и 201 </a:t>
                      </a:r>
                      <a:r>
                        <a:rPr lang="ru-RU" sz="1300" b="0" i="0" u="sng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(одновременно)</a:t>
                      </a:r>
                      <a:endParaRPr lang="ru-RU" sz="13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541144"/>
                  </a:ext>
                </a:extLst>
              </a:tr>
              <a:tr h="1046949">
                <a:tc>
                  <a:txBody>
                    <a:bodyPr/>
                    <a:lstStyle/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первичных профсоюзных организаций, где не заключён коллективных договоров (не распространяется действие иных коллективных договоров), всего (ед.) 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не стоит отметка в графе 701</a:t>
                      </a:r>
                    </a:p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(Ʃ столбцов 4,5,6)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не стоят отметки в графах 701 и 101 </a:t>
                      </a:r>
                      <a:r>
                        <a:rPr lang="ru-RU" sz="13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(одновременно) </a:t>
                      </a: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не стоят отметки в графах 701 и 102 </a:t>
                      </a:r>
                      <a:r>
                        <a:rPr lang="ru-RU" sz="13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(одновременно) </a:t>
                      </a: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не стоят отметки в графах 701 и 103</a:t>
                      </a:r>
                      <a:r>
                        <a:rPr lang="ru-RU" sz="13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(одновременно</a:t>
                      </a: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477129"/>
                  </a:ext>
                </a:extLst>
              </a:tr>
              <a:tr h="1046949">
                <a:tc>
                  <a:txBody>
                    <a:bodyPr/>
                    <a:lstStyle/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● в том числе созданных в субъектах малого предпринимательства (ед.) 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b="0" i="0" u="none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не стоит отметка в графе 701 и стоит отметка в графе 201 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b="0" i="0" u="none" strike="noStrike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300" b="1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 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b="0" i="0" u="none" strike="noStrike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300" b="1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 </a:t>
                      </a: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не стоят отметки в графе 701 и стоит 103 и 201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112961"/>
                  </a:ext>
                </a:extLst>
              </a:tr>
            </a:tbl>
          </a:graphicData>
        </a:graphic>
      </p:graphicFrame>
      <p:sp>
        <p:nvSpPr>
          <p:cNvPr id="8" name="Скругленный прямоугольник 19">
            <a:extLst>
              <a:ext uri="{FF2B5EF4-FFF2-40B4-BE49-F238E27FC236}">
                <a16:creationId xmlns:a16="http://schemas.microsoft.com/office/drawing/2014/main" id="{271ACBBD-3682-4EEC-6A27-50DCE3DCC994}"/>
              </a:ext>
            </a:extLst>
          </p:cNvPr>
          <p:cNvSpPr/>
          <p:nvPr/>
        </p:nvSpPr>
        <p:spPr>
          <a:xfrm>
            <a:off x="584198" y="6306455"/>
            <a:ext cx="10812116" cy="47645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800" b="1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</a:rPr>
              <a:t>        Строки №01-02. Учёту не подлежат первичные профсоюзные организации учащихся (студентов)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full_QPLV4a6R.jpg">
            <a:extLst>
              <a:ext uri="{FF2B5EF4-FFF2-40B4-BE49-F238E27FC236}">
                <a16:creationId xmlns:a16="http://schemas.microsoft.com/office/drawing/2014/main" id="{18386895-88F4-304A-6AE8-61749665522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4198" y="6306456"/>
            <a:ext cx="532333" cy="48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977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6300" y="188640"/>
            <a:ext cx="9612188" cy="1264775"/>
          </a:xfrm>
        </p:spPr>
        <p:txBody>
          <a:bodyPr anchor="ctr">
            <a:noAutofit/>
          </a:bodyPr>
          <a:lstStyle/>
          <a:p>
            <a:pPr algn="ctr"/>
            <a:br>
              <a:rPr lang="ru-RU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Форма КДК-2</a:t>
            </a:r>
            <a:b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 для территориальной организации Профсоюза (строка №03-04.1) </a:t>
            </a:r>
            <a:br>
              <a:rPr lang="ru-RU" sz="32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90663" y="6306455"/>
            <a:ext cx="683339" cy="264162"/>
          </a:xfrm>
        </p:spPr>
        <p:txBody>
          <a:bodyPr/>
          <a:lstStyle/>
          <a:p>
            <a:fld id="{725C68B6-61C2-468F-89AB-4B9F7531AA68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17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AA54B73-3798-4E9C-D0D8-CFAE2FB35F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98935"/>
              </p:ext>
            </p:extLst>
          </p:nvPr>
        </p:nvGraphicFramePr>
        <p:xfrm>
          <a:off x="654518" y="1453415"/>
          <a:ext cx="10661181" cy="5267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3693">
                  <a:extLst>
                    <a:ext uri="{9D8B030D-6E8A-4147-A177-3AD203B41FA5}">
                      <a16:colId xmlns:a16="http://schemas.microsoft.com/office/drawing/2014/main" val="2433867696"/>
                    </a:ext>
                  </a:extLst>
                </a:gridCol>
                <a:gridCol w="577515">
                  <a:extLst>
                    <a:ext uri="{9D8B030D-6E8A-4147-A177-3AD203B41FA5}">
                      <a16:colId xmlns:a16="http://schemas.microsoft.com/office/drawing/2014/main" val="3621285442"/>
                    </a:ext>
                  </a:extLst>
                </a:gridCol>
                <a:gridCol w="1809550">
                  <a:extLst>
                    <a:ext uri="{9D8B030D-6E8A-4147-A177-3AD203B41FA5}">
                      <a16:colId xmlns:a16="http://schemas.microsoft.com/office/drawing/2014/main" val="120371707"/>
                    </a:ext>
                  </a:extLst>
                </a:gridCol>
                <a:gridCol w="1925052">
                  <a:extLst>
                    <a:ext uri="{9D8B030D-6E8A-4147-A177-3AD203B41FA5}">
                      <a16:colId xmlns:a16="http://schemas.microsoft.com/office/drawing/2014/main" val="3691582309"/>
                    </a:ext>
                  </a:extLst>
                </a:gridCol>
                <a:gridCol w="1963554">
                  <a:extLst>
                    <a:ext uri="{9D8B030D-6E8A-4147-A177-3AD203B41FA5}">
                      <a16:colId xmlns:a16="http://schemas.microsoft.com/office/drawing/2014/main" val="450019802"/>
                    </a:ext>
                  </a:extLst>
                </a:gridCol>
                <a:gridCol w="1911817">
                  <a:extLst>
                    <a:ext uri="{9D8B030D-6E8A-4147-A177-3AD203B41FA5}">
                      <a16:colId xmlns:a16="http://schemas.microsoft.com/office/drawing/2014/main" val="1554633524"/>
                    </a:ext>
                  </a:extLst>
                </a:gridCol>
              </a:tblGrid>
              <a:tr h="514306">
                <a:tc rowSpan="2">
                  <a:txBody>
                    <a:bodyPr/>
                    <a:lstStyle/>
                    <a:p>
                      <a:r>
                        <a:rPr lang="ru-RU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Раздел </a:t>
                      </a:r>
                      <a:r>
                        <a:rPr lang="en-US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I </a:t>
                      </a:r>
                      <a:r>
                        <a:rPr lang="en-US" sz="1400" b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	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№ </a:t>
                      </a:r>
                      <a:r>
                        <a:rPr lang="ru-RU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строки 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Всего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4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 том числе на предприятиях (в организациях) по формам собственности: </a:t>
                      </a:r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962428"/>
                  </a:ext>
                </a:extLst>
              </a:tr>
              <a:tr h="30253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государственная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	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негосударственная 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938381"/>
                  </a:ext>
                </a:extLst>
              </a:tr>
              <a:tr h="287407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357329"/>
                  </a:ext>
                </a:extLst>
              </a:tr>
              <a:tr h="1270639">
                <a:tc>
                  <a:txBody>
                    <a:bodyPr/>
                    <a:lstStyle/>
                    <a:p>
                      <a:pPr algn="l"/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первичных профсоюзных организаций, в которых численность членов профсоюзов составляет более 50 процентов от списочного числа работников (ед.) </a:t>
                      </a:r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стоит отметка в графе 402 (Ʃ столбцов 4,5,6)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стоят отметки в графах 402 и 101 </a:t>
                      </a:r>
                      <a:r>
                        <a:rPr lang="ru-RU" sz="13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(одновременно) </a:t>
                      </a:r>
                      <a:endParaRPr lang="ru-RU" sz="1300" b="0" i="0" u="none" strike="noStrike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отчетов, в которых стоит отметка в графах 402 и 102 </a:t>
                      </a:r>
                      <a:r>
                        <a:rPr lang="ru-RU" sz="13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(одновременно)</a:t>
                      </a:r>
                      <a:endParaRPr lang="ru-RU" sz="13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отчетов, в которых стоит отметка в графах 402 и 103 </a:t>
                      </a:r>
                      <a:r>
                        <a:rPr lang="ru-RU" sz="13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(одновременно)</a:t>
                      </a:r>
                      <a:endParaRPr lang="ru-RU" sz="13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4049"/>
                  </a:ext>
                </a:extLst>
              </a:tr>
              <a:tr h="1467286">
                <a:tc>
                  <a:txBody>
                    <a:bodyPr/>
                    <a:lstStyle/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действующих коллективных договоров, всего (ед.) (сумма строк 04.1, 04.2, 04.3) в том числе: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 значений строк 04.1, 04.2, 04.3 в этом столбце (должна равняться сумме отчётов, в которых стоит отметка в графе 701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 значений строк 04.1, 04.2, 04.3 в этом столбце (должна равняться сумме отчётов, в которых стоит отметка в графах 701 и 101)	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 значений строк 04.1, 04.2, 04.3 в этом столбце (должна равняться сумме отчётов, в которых стоит отметка в графах 701 и 102)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 значений строк 04.1, 04.2, 04.3 в этом столбце (должна равняться сумме отчётов, в которых стоит отметка в графах 701 и 103)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477129"/>
                  </a:ext>
                </a:extLst>
              </a:tr>
              <a:tr h="1396949">
                <a:tc>
                  <a:txBody>
                    <a:bodyPr/>
                    <a:lstStyle/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● заключенных в отчетном году (ед.) 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b="0" i="0" u="none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стоит отметка в графе 701, а в графе 801 указан год, по состоянию на который предоставляется отчет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b="0" i="0" u="none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стоит отметка в графах 701 и 101, а в графе 801 указан год, по состоянию на который предоставляется отчет 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стоит отметка в графах 701 и 102, а в графе 801 указан год, по состоянию на который предоставляется отчет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стоит отметка в графах 701 и 103, а в графе 801 указан год, по состоянию на который предоставляется отчет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112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927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6300" y="188640"/>
            <a:ext cx="9612188" cy="1264775"/>
          </a:xfrm>
        </p:spPr>
        <p:txBody>
          <a:bodyPr anchor="ctr">
            <a:noAutofit/>
          </a:bodyPr>
          <a:lstStyle/>
          <a:p>
            <a:pPr algn="ctr"/>
            <a:br>
              <a:rPr lang="ru-RU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Форма КДК-2</a:t>
            </a:r>
            <a:b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 для территориальной организации Профсоюза (строка №04.2-04.3) </a:t>
            </a:r>
            <a:br>
              <a:rPr lang="ru-RU" sz="32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90663" y="6306455"/>
            <a:ext cx="683339" cy="264162"/>
          </a:xfrm>
        </p:spPr>
        <p:txBody>
          <a:bodyPr/>
          <a:lstStyle/>
          <a:p>
            <a:fld id="{725C68B6-61C2-468F-89AB-4B9F7531AA68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18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AA54B73-3798-4E9C-D0D8-CFAE2FB35F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174533"/>
              </p:ext>
            </p:extLst>
          </p:nvPr>
        </p:nvGraphicFramePr>
        <p:xfrm>
          <a:off x="519765" y="1530417"/>
          <a:ext cx="10510786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298">
                  <a:extLst>
                    <a:ext uri="{9D8B030D-6E8A-4147-A177-3AD203B41FA5}">
                      <a16:colId xmlns:a16="http://schemas.microsoft.com/office/drawing/2014/main" val="2433867696"/>
                    </a:ext>
                  </a:extLst>
                </a:gridCol>
                <a:gridCol w="616017">
                  <a:extLst>
                    <a:ext uri="{9D8B030D-6E8A-4147-A177-3AD203B41FA5}">
                      <a16:colId xmlns:a16="http://schemas.microsoft.com/office/drawing/2014/main" val="3621285442"/>
                    </a:ext>
                  </a:extLst>
                </a:gridCol>
                <a:gridCol w="1982804">
                  <a:extLst>
                    <a:ext uri="{9D8B030D-6E8A-4147-A177-3AD203B41FA5}">
                      <a16:colId xmlns:a16="http://schemas.microsoft.com/office/drawing/2014/main" val="120371707"/>
                    </a:ext>
                  </a:extLst>
                </a:gridCol>
                <a:gridCol w="2269666">
                  <a:extLst>
                    <a:ext uri="{9D8B030D-6E8A-4147-A177-3AD203B41FA5}">
                      <a16:colId xmlns:a16="http://schemas.microsoft.com/office/drawing/2014/main" val="3691582309"/>
                    </a:ext>
                  </a:extLst>
                </a:gridCol>
                <a:gridCol w="1936574">
                  <a:extLst>
                    <a:ext uri="{9D8B030D-6E8A-4147-A177-3AD203B41FA5}">
                      <a16:colId xmlns:a16="http://schemas.microsoft.com/office/drawing/2014/main" val="450019802"/>
                    </a:ext>
                  </a:extLst>
                </a:gridCol>
                <a:gridCol w="1915427">
                  <a:extLst>
                    <a:ext uri="{9D8B030D-6E8A-4147-A177-3AD203B41FA5}">
                      <a16:colId xmlns:a16="http://schemas.microsoft.com/office/drawing/2014/main" val="1554633524"/>
                    </a:ext>
                  </a:extLst>
                </a:gridCol>
              </a:tblGrid>
              <a:tr h="500078">
                <a:tc rowSpan="2">
                  <a:txBody>
                    <a:bodyPr/>
                    <a:lstStyle/>
                    <a:p>
                      <a:r>
                        <a:rPr lang="ru-RU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Раздел </a:t>
                      </a:r>
                      <a:r>
                        <a:rPr lang="en-US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I </a:t>
                      </a:r>
                      <a:r>
                        <a:rPr lang="en-US" sz="1400" b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	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№ </a:t>
                      </a:r>
                      <a:r>
                        <a:rPr lang="ru-RU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строки 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Всего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4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 том числе на предприятиях (в организациях) по формам собственности: </a:t>
                      </a:r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962428"/>
                  </a:ext>
                </a:extLst>
              </a:tr>
              <a:tr h="29416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государственная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	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негосударственная 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938381"/>
                  </a:ext>
                </a:extLst>
              </a:tr>
              <a:tr h="279455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357329"/>
                  </a:ext>
                </a:extLst>
              </a:tr>
              <a:tr h="1226297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● заключенных в предыдущие годы (ед.)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стоит отметка в графе 701, при этом в графе 801 указан год, предшествующий тому, по состоянию на который предоставляется отчёт </a:t>
                      </a:r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стоят отметки в графах 701 и 101, при этом в графе 801 указан год, предшествующий тому, по состоянию на который предоставляется отчёт</a:t>
                      </a:r>
                      <a:endParaRPr lang="ru-RU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стоят отметки в графах 701 и 102, при этом в графе 801 указан год, предшествующий тому, по состоянию на который предоставляется отчёт </a:t>
                      </a:r>
                      <a:endParaRPr lang="ru-RU" sz="14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стоят отметки в графах 701 и 103, при этом в графе 801 указан год, предшествующий тому, по состоянию на который предоставляется отчёт </a:t>
                      </a:r>
                      <a:endParaRPr lang="ru-RU" sz="14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4049"/>
                  </a:ext>
                </a:extLst>
              </a:tr>
              <a:tr h="113497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● пролонгированных в отчетном году на новый срок (ед.)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стоят отметки в графе 701 и в  графе 803 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(одновременно)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стоят отметки в графах 101, 701 и 803 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(одновременно)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стоят отметки в графах 102, 701 и 803 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(одновременно)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стоят отметки в графах 103, 701 и 803 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(одновременно)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477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326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6300" y="188640"/>
            <a:ext cx="9612188" cy="1264775"/>
          </a:xfrm>
        </p:spPr>
        <p:txBody>
          <a:bodyPr anchor="ctr">
            <a:noAutofit/>
          </a:bodyPr>
          <a:lstStyle/>
          <a:p>
            <a:pPr algn="ctr"/>
            <a:br>
              <a:rPr lang="ru-RU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Форма КДК-2</a:t>
            </a:r>
            <a:b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 для территориальной организации Профсоюза (строка №05-06) </a:t>
            </a:r>
            <a:br>
              <a:rPr lang="ru-RU" sz="32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90663" y="6306455"/>
            <a:ext cx="683339" cy="264162"/>
          </a:xfrm>
        </p:spPr>
        <p:txBody>
          <a:bodyPr/>
          <a:lstStyle/>
          <a:p>
            <a:fld id="{725C68B6-61C2-468F-89AB-4B9F7531AA68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19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AA54B73-3798-4E9C-D0D8-CFAE2FB35F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046151"/>
              </p:ext>
            </p:extLst>
          </p:nvPr>
        </p:nvGraphicFramePr>
        <p:xfrm>
          <a:off x="462013" y="1530417"/>
          <a:ext cx="10568538" cy="391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073">
                  <a:extLst>
                    <a:ext uri="{9D8B030D-6E8A-4147-A177-3AD203B41FA5}">
                      <a16:colId xmlns:a16="http://schemas.microsoft.com/office/drawing/2014/main" val="2433867696"/>
                    </a:ext>
                  </a:extLst>
                </a:gridCol>
                <a:gridCol w="606392">
                  <a:extLst>
                    <a:ext uri="{9D8B030D-6E8A-4147-A177-3AD203B41FA5}">
                      <a16:colId xmlns:a16="http://schemas.microsoft.com/office/drawing/2014/main" val="3621285442"/>
                    </a:ext>
                  </a:extLst>
                </a:gridCol>
                <a:gridCol w="1761423">
                  <a:extLst>
                    <a:ext uri="{9D8B030D-6E8A-4147-A177-3AD203B41FA5}">
                      <a16:colId xmlns:a16="http://schemas.microsoft.com/office/drawing/2014/main" val="120371707"/>
                    </a:ext>
                  </a:extLst>
                </a:gridCol>
                <a:gridCol w="1973179">
                  <a:extLst>
                    <a:ext uri="{9D8B030D-6E8A-4147-A177-3AD203B41FA5}">
                      <a16:colId xmlns:a16="http://schemas.microsoft.com/office/drawing/2014/main" val="3691582309"/>
                    </a:ext>
                  </a:extLst>
                </a:gridCol>
                <a:gridCol w="1606520">
                  <a:extLst>
                    <a:ext uri="{9D8B030D-6E8A-4147-A177-3AD203B41FA5}">
                      <a16:colId xmlns:a16="http://schemas.microsoft.com/office/drawing/2014/main" val="450019802"/>
                    </a:ext>
                  </a:extLst>
                </a:gridCol>
                <a:gridCol w="1925951">
                  <a:extLst>
                    <a:ext uri="{9D8B030D-6E8A-4147-A177-3AD203B41FA5}">
                      <a16:colId xmlns:a16="http://schemas.microsoft.com/office/drawing/2014/main" val="1554633524"/>
                    </a:ext>
                  </a:extLst>
                </a:gridCol>
              </a:tblGrid>
              <a:tr h="500078">
                <a:tc rowSpan="2">
                  <a:txBody>
                    <a:bodyPr/>
                    <a:lstStyle/>
                    <a:p>
                      <a:r>
                        <a:rPr lang="ru-RU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Раздел </a:t>
                      </a:r>
                      <a:r>
                        <a:rPr lang="en-US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I </a:t>
                      </a:r>
                      <a:r>
                        <a:rPr lang="en-US" sz="1400" b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	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№ </a:t>
                      </a:r>
                      <a:r>
                        <a:rPr lang="ru-RU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строки 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Всего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4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 том числе на предприятиях (в организациях) по формам собственности: </a:t>
                      </a:r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962428"/>
                  </a:ext>
                </a:extLst>
              </a:tr>
              <a:tr h="29416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государственная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	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негосударственная 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938381"/>
                  </a:ext>
                </a:extLst>
              </a:tr>
              <a:tr h="279455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357329"/>
                  </a:ext>
                </a:extLst>
              </a:tr>
              <a:tr h="1226297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коллективных договоров, действующих в организациях относящихся к субъектам малого предпринимательства, всего (ед.) </a:t>
                      </a:r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стоят отметки в графе 701 и 201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 </a:t>
                      </a:r>
                      <a:endParaRPr kumimoji="0" lang="ru-RU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 </a:t>
                      </a:r>
                      <a:endParaRPr kumimoji="0" lang="ru-RU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одновременно стоят отметки в графах 103, 701 и 201</a:t>
                      </a:r>
                      <a:endParaRPr lang="ru-RU" sz="14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4049"/>
                  </a:ext>
                </a:extLst>
              </a:tr>
              <a:tr h="1134979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коллективных договоров, прошедших уведомительную регистрацию в соответствующем органе по труду, всего (ед.)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стоит отметка в графе 702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одновременно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стоят отметки в графах 702 и 101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</a:t>
                      </a:r>
                      <a:endParaRPr lang="ru-RU" sz="130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одновременно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стоят отметки в графах 702 и 102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одновременно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стоят отметки в графах 702 и 103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477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778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CBB7307-7C08-FF95-F774-A97DCAF79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5783" y="6041362"/>
            <a:ext cx="822960" cy="365125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66EDC81-9735-0DAE-AA66-372AE74F8F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628" t="11233" r="25545" b="20852"/>
          <a:stretch/>
        </p:blipFill>
        <p:spPr>
          <a:xfrm>
            <a:off x="1224793" y="303484"/>
            <a:ext cx="8422546" cy="64160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875176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6300" y="188640"/>
            <a:ext cx="9612188" cy="1264775"/>
          </a:xfrm>
        </p:spPr>
        <p:txBody>
          <a:bodyPr anchor="ctr">
            <a:noAutofit/>
          </a:bodyPr>
          <a:lstStyle/>
          <a:p>
            <a:pPr algn="ctr"/>
            <a:br>
              <a:rPr lang="ru-RU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Форма КДК-2</a:t>
            </a:r>
            <a:b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 для территориальной организации Профсоюза (строка №07-07.2) </a:t>
            </a:r>
            <a:br>
              <a:rPr lang="ru-RU" sz="32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90663" y="6306455"/>
            <a:ext cx="683339" cy="264162"/>
          </a:xfrm>
        </p:spPr>
        <p:txBody>
          <a:bodyPr/>
          <a:lstStyle/>
          <a:p>
            <a:fld id="{725C68B6-61C2-468F-89AB-4B9F7531AA68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20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AA54B73-3798-4E9C-D0D8-CFAE2FB35F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439272"/>
              </p:ext>
            </p:extLst>
          </p:nvPr>
        </p:nvGraphicFramePr>
        <p:xfrm>
          <a:off x="462015" y="1530417"/>
          <a:ext cx="10570161" cy="4656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598">
                  <a:extLst>
                    <a:ext uri="{9D8B030D-6E8A-4147-A177-3AD203B41FA5}">
                      <a16:colId xmlns:a16="http://schemas.microsoft.com/office/drawing/2014/main" val="2433867696"/>
                    </a:ext>
                  </a:extLst>
                </a:gridCol>
                <a:gridCol w="605836">
                  <a:extLst>
                    <a:ext uri="{9D8B030D-6E8A-4147-A177-3AD203B41FA5}">
                      <a16:colId xmlns:a16="http://schemas.microsoft.com/office/drawing/2014/main" val="3621285442"/>
                    </a:ext>
                  </a:extLst>
                </a:gridCol>
                <a:gridCol w="1759805">
                  <a:extLst>
                    <a:ext uri="{9D8B030D-6E8A-4147-A177-3AD203B41FA5}">
                      <a16:colId xmlns:a16="http://schemas.microsoft.com/office/drawing/2014/main" val="120371707"/>
                    </a:ext>
                  </a:extLst>
                </a:gridCol>
                <a:gridCol w="1971367">
                  <a:extLst>
                    <a:ext uri="{9D8B030D-6E8A-4147-A177-3AD203B41FA5}">
                      <a16:colId xmlns:a16="http://schemas.microsoft.com/office/drawing/2014/main" val="3691582309"/>
                    </a:ext>
                  </a:extLst>
                </a:gridCol>
                <a:gridCol w="1605043">
                  <a:extLst>
                    <a:ext uri="{9D8B030D-6E8A-4147-A177-3AD203B41FA5}">
                      <a16:colId xmlns:a16="http://schemas.microsoft.com/office/drawing/2014/main" val="450019802"/>
                    </a:ext>
                  </a:extLst>
                </a:gridCol>
                <a:gridCol w="119787">
                  <a:extLst>
                    <a:ext uri="{9D8B030D-6E8A-4147-A177-3AD203B41FA5}">
                      <a16:colId xmlns:a16="http://schemas.microsoft.com/office/drawing/2014/main" val="1554633524"/>
                    </a:ext>
                  </a:extLst>
                </a:gridCol>
                <a:gridCol w="1815725">
                  <a:extLst>
                    <a:ext uri="{9D8B030D-6E8A-4147-A177-3AD203B41FA5}">
                      <a16:colId xmlns:a16="http://schemas.microsoft.com/office/drawing/2014/main" val="1723418536"/>
                    </a:ext>
                  </a:extLst>
                </a:gridCol>
              </a:tblGrid>
              <a:tr h="555322">
                <a:tc rowSpan="2">
                  <a:txBody>
                    <a:bodyPr/>
                    <a:lstStyle/>
                    <a:p>
                      <a:r>
                        <a:rPr lang="ru-RU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Раздел </a:t>
                      </a:r>
                      <a:r>
                        <a:rPr lang="en-US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I </a:t>
                      </a:r>
                      <a:r>
                        <a:rPr lang="en-US" sz="1400" b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	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№ </a:t>
                      </a:r>
                      <a:r>
                        <a:rPr lang="ru-RU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строки 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Всего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14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 том числе на предприятиях (в организациях) по формам собственности: </a:t>
                      </a:r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b="0" i="0" u="none" strike="noStrike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962428"/>
                  </a:ext>
                </a:extLst>
              </a:tr>
              <a:tr h="32666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государственная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	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негосударственная 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938381"/>
                  </a:ext>
                </a:extLst>
              </a:tr>
              <a:tr h="310327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357329"/>
                  </a:ext>
                </a:extLst>
              </a:tr>
              <a:tr h="540709">
                <a:tc gridSpan="7">
                  <a:txBody>
                    <a:bodyPr/>
                    <a:lstStyle/>
                    <a:p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07. Количество коллективных договоров предусматривающих положение по: 	</a:t>
                      </a:r>
                      <a:endParaRPr lang="ru-RU" sz="1400" b="0" i="0" u="none" strike="noStrike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b="0" i="0" u="none" strike="noStrike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b="0" i="0" u="none" strike="noStrike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0579489"/>
                  </a:ext>
                </a:extLst>
              </a:tr>
              <a:tr h="1469971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установлению минимальной заработной платы в организации не ниже регионального прожиточного минимума трудоспособного населения (ед.)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стоит отметка в графе 1101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одновременно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стоят отметки в графах 1101 и 101 	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одновременно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стоят отметки в графах 1101 и 102</a:t>
                      </a: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одновременно стоят отметки в графах 1101 и 301</a:t>
                      </a:r>
                      <a:endParaRPr lang="ru-RU" sz="14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одновременно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стоят отметки в графах 1101 и 103</a:t>
                      </a:r>
                      <a:endParaRPr lang="ru-RU" sz="14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4049"/>
                  </a:ext>
                </a:extLst>
              </a:tr>
              <a:tr h="1453637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установлению минимальной заработной платы в организации выше МРОТ (ед.)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стоит отметка в графе 1102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одновременно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стоят отметки в графах 1102 и 101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</a:t>
                      </a:r>
                      <a:endParaRPr lang="ru-RU" sz="130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одновременно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стоят отметки в графах 1102 и 102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одновременно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стоят отметки в графах 702 и 103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одновременно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стоят отметки в графах 1102 и 103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477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342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6300" y="188640"/>
            <a:ext cx="9612188" cy="1264775"/>
          </a:xfrm>
        </p:spPr>
        <p:txBody>
          <a:bodyPr anchor="ctr">
            <a:noAutofit/>
          </a:bodyPr>
          <a:lstStyle/>
          <a:p>
            <a:pPr algn="ctr"/>
            <a:br>
              <a:rPr lang="ru-RU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Форма КДК-2</a:t>
            </a:r>
            <a:b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 для территориальной организации Профсоюза (строка №07.3-07.4) </a:t>
            </a:r>
            <a:br>
              <a:rPr lang="ru-RU" sz="32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90663" y="6306455"/>
            <a:ext cx="683339" cy="264162"/>
          </a:xfrm>
        </p:spPr>
        <p:txBody>
          <a:bodyPr/>
          <a:lstStyle/>
          <a:p>
            <a:fld id="{725C68B6-61C2-468F-89AB-4B9F7531AA68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21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AA54B73-3798-4E9C-D0D8-CFAE2FB35F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843196"/>
              </p:ext>
            </p:extLst>
          </p:nvPr>
        </p:nvGraphicFramePr>
        <p:xfrm>
          <a:off x="616394" y="1551621"/>
          <a:ext cx="10570161" cy="4308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598">
                  <a:extLst>
                    <a:ext uri="{9D8B030D-6E8A-4147-A177-3AD203B41FA5}">
                      <a16:colId xmlns:a16="http://schemas.microsoft.com/office/drawing/2014/main" val="2433867696"/>
                    </a:ext>
                  </a:extLst>
                </a:gridCol>
                <a:gridCol w="605836">
                  <a:extLst>
                    <a:ext uri="{9D8B030D-6E8A-4147-A177-3AD203B41FA5}">
                      <a16:colId xmlns:a16="http://schemas.microsoft.com/office/drawing/2014/main" val="3621285442"/>
                    </a:ext>
                  </a:extLst>
                </a:gridCol>
                <a:gridCol w="1759805">
                  <a:extLst>
                    <a:ext uri="{9D8B030D-6E8A-4147-A177-3AD203B41FA5}">
                      <a16:colId xmlns:a16="http://schemas.microsoft.com/office/drawing/2014/main" val="120371707"/>
                    </a:ext>
                  </a:extLst>
                </a:gridCol>
                <a:gridCol w="1971367">
                  <a:extLst>
                    <a:ext uri="{9D8B030D-6E8A-4147-A177-3AD203B41FA5}">
                      <a16:colId xmlns:a16="http://schemas.microsoft.com/office/drawing/2014/main" val="3691582309"/>
                    </a:ext>
                  </a:extLst>
                </a:gridCol>
                <a:gridCol w="1605043">
                  <a:extLst>
                    <a:ext uri="{9D8B030D-6E8A-4147-A177-3AD203B41FA5}">
                      <a16:colId xmlns:a16="http://schemas.microsoft.com/office/drawing/2014/main" val="450019802"/>
                    </a:ext>
                  </a:extLst>
                </a:gridCol>
                <a:gridCol w="119787">
                  <a:extLst>
                    <a:ext uri="{9D8B030D-6E8A-4147-A177-3AD203B41FA5}">
                      <a16:colId xmlns:a16="http://schemas.microsoft.com/office/drawing/2014/main" val="1554633524"/>
                    </a:ext>
                  </a:extLst>
                </a:gridCol>
                <a:gridCol w="1815725">
                  <a:extLst>
                    <a:ext uri="{9D8B030D-6E8A-4147-A177-3AD203B41FA5}">
                      <a16:colId xmlns:a16="http://schemas.microsoft.com/office/drawing/2014/main" val="1723418536"/>
                    </a:ext>
                  </a:extLst>
                </a:gridCol>
              </a:tblGrid>
              <a:tr h="555322">
                <a:tc rowSpan="2">
                  <a:txBody>
                    <a:bodyPr/>
                    <a:lstStyle/>
                    <a:p>
                      <a:r>
                        <a:rPr lang="ru-RU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Раздел </a:t>
                      </a:r>
                      <a:r>
                        <a:rPr lang="en-US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I </a:t>
                      </a:r>
                      <a:r>
                        <a:rPr lang="en-US" sz="1400" b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	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№ </a:t>
                      </a:r>
                      <a:r>
                        <a:rPr lang="ru-RU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строки 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Всего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14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 том числе на предприятиях (в организациях) по формам собственности: </a:t>
                      </a:r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b="0" i="0" u="none" strike="noStrike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962428"/>
                  </a:ext>
                </a:extLst>
              </a:tr>
              <a:tr h="32666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государственная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	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негосударственная 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938381"/>
                  </a:ext>
                </a:extLst>
              </a:tr>
              <a:tr h="310327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357329"/>
                  </a:ext>
                </a:extLst>
              </a:tr>
              <a:tr h="1469971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установлению минимальной тарифной ставки, окладов (должностных окладов) в размере не ниже МРОТ (ед.)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sz="1400" b="0" i="0" u="none" strike="noStrike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стоит отметка в графе 1103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одновременно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стоят отметки в графах 1103 и 101 	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одновременно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стоят отметки в графах 1103 и 102</a:t>
                      </a: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одновременно стоят отметки в графах 1101 и 301</a:t>
                      </a:r>
                      <a:endParaRPr lang="ru-RU" sz="14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одновременно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стоят отметки в графах 1103 и 103</a:t>
                      </a:r>
                      <a:endParaRPr lang="ru-RU" sz="14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4049"/>
                  </a:ext>
                </a:extLst>
              </a:tr>
              <a:tr h="1453637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порядку проведения индексации заработной платы в организации в соответствии с трудовым законодательством (ед.) </a:t>
                      </a:r>
                    </a:p>
                    <a:p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стоит отметка в графе 1104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одновременно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стоят отметки в графах 1104 и 101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</a:t>
                      </a:r>
                      <a:endParaRPr lang="ru-RU" sz="130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одновременно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стоят отметки в графах 1104 и 102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одновременно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стоят отметки в графах 702 и 103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одновременно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стоят отметки в графах 1104 и 103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477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36370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6300" y="188640"/>
            <a:ext cx="9612188" cy="1264775"/>
          </a:xfrm>
        </p:spPr>
        <p:txBody>
          <a:bodyPr anchor="ctr">
            <a:noAutofit/>
          </a:bodyPr>
          <a:lstStyle/>
          <a:p>
            <a:pPr algn="ctr"/>
            <a:br>
              <a:rPr lang="ru-RU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Форма КДК-2</a:t>
            </a:r>
            <a:b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 для территориальной организации Профсоюза (строка №08-08.3) </a:t>
            </a:r>
            <a:br>
              <a:rPr lang="ru-RU" sz="32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90663" y="6306455"/>
            <a:ext cx="683339" cy="264162"/>
          </a:xfrm>
        </p:spPr>
        <p:txBody>
          <a:bodyPr/>
          <a:lstStyle/>
          <a:p>
            <a:fld id="{725C68B6-61C2-468F-89AB-4B9F7531AA68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22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AA54B73-3798-4E9C-D0D8-CFAE2FB35F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93544"/>
              </p:ext>
            </p:extLst>
          </p:nvPr>
        </p:nvGraphicFramePr>
        <p:xfrm>
          <a:off x="462015" y="1453415"/>
          <a:ext cx="10570161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598">
                  <a:extLst>
                    <a:ext uri="{9D8B030D-6E8A-4147-A177-3AD203B41FA5}">
                      <a16:colId xmlns:a16="http://schemas.microsoft.com/office/drawing/2014/main" val="2433867696"/>
                    </a:ext>
                  </a:extLst>
                </a:gridCol>
                <a:gridCol w="605836">
                  <a:extLst>
                    <a:ext uri="{9D8B030D-6E8A-4147-A177-3AD203B41FA5}">
                      <a16:colId xmlns:a16="http://schemas.microsoft.com/office/drawing/2014/main" val="3621285442"/>
                    </a:ext>
                  </a:extLst>
                </a:gridCol>
                <a:gridCol w="1759805">
                  <a:extLst>
                    <a:ext uri="{9D8B030D-6E8A-4147-A177-3AD203B41FA5}">
                      <a16:colId xmlns:a16="http://schemas.microsoft.com/office/drawing/2014/main" val="120371707"/>
                    </a:ext>
                  </a:extLst>
                </a:gridCol>
                <a:gridCol w="1971367">
                  <a:extLst>
                    <a:ext uri="{9D8B030D-6E8A-4147-A177-3AD203B41FA5}">
                      <a16:colId xmlns:a16="http://schemas.microsoft.com/office/drawing/2014/main" val="3691582309"/>
                    </a:ext>
                  </a:extLst>
                </a:gridCol>
                <a:gridCol w="1605043">
                  <a:extLst>
                    <a:ext uri="{9D8B030D-6E8A-4147-A177-3AD203B41FA5}">
                      <a16:colId xmlns:a16="http://schemas.microsoft.com/office/drawing/2014/main" val="450019802"/>
                    </a:ext>
                  </a:extLst>
                </a:gridCol>
                <a:gridCol w="119787">
                  <a:extLst>
                    <a:ext uri="{9D8B030D-6E8A-4147-A177-3AD203B41FA5}">
                      <a16:colId xmlns:a16="http://schemas.microsoft.com/office/drawing/2014/main" val="1554633524"/>
                    </a:ext>
                  </a:extLst>
                </a:gridCol>
                <a:gridCol w="1815725">
                  <a:extLst>
                    <a:ext uri="{9D8B030D-6E8A-4147-A177-3AD203B41FA5}">
                      <a16:colId xmlns:a16="http://schemas.microsoft.com/office/drawing/2014/main" val="1723418536"/>
                    </a:ext>
                  </a:extLst>
                </a:gridCol>
              </a:tblGrid>
              <a:tr h="514029">
                <a:tc rowSpan="2">
                  <a:txBody>
                    <a:bodyPr/>
                    <a:lstStyle/>
                    <a:p>
                      <a:r>
                        <a:rPr lang="ru-RU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Раздел </a:t>
                      </a:r>
                      <a:r>
                        <a:rPr lang="en-US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I </a:t>
                      </a:r>
                      <a:r>
                        <a:rPr lang="en-US" sz="1400" b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	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№ </a:t>
                      </a:r>
                      <a:r>
                        <a:rPr lang="ru-RU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строки 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b="1" u="none" strike="noStrike" kern="1200" baseline="0" dirty="0">
                          <a:solidFill>
                            <a:schemeClr val="bg1"/>
                          </a:solidFill>
                          <a:latin typeface="+mn-lt"/>
                        </a:rPr>
                        <a:t>Всего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14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 том числе на предприятиях (в организациях) по формам собственности: </a:t>
                      </a:r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b="0" i="0" u="none" strike="noStrike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962428"/>
                  </a:ext>
                </a:extLst>
              </a:tr>
              <a:tr h="30237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государственная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муниципальная 	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негосударственная </a:t>
                      </a:r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938381"/>
                  </a:ext>
                </a:extLst>
              </a:tr>
              <a:tr h="287252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357329"/>
                  </a:ext>
                </a:extLst>
              </a:tr>
              <a:tr h="302370">
                <a:tc gridSpan="7"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08. Представители работников при проведении коллективных переговоров по заключению организацией коллективного договора: 	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b="0" i="0" u="none" strike="noStrike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b="0" i="0" u="none" strike="noStrike" kern="1200" baseline="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0579489"/>
                  </a:ext>
                </a:extLst>
              </a:tr>
              <a:tr h="1149006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первичная профсоюзная организация (ед.)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стоит отметка в графе 901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одновременно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стоят отметки в графах 901 и 101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одновременно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стоят отметки в графах 901 и 102</a:t>
                      </a: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одновременно стоят отметки в графах 1101 и 301</a:t>
                      </a:r>
                      <a:endParaRPr lang="ru-RU" sz="14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одновременно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стоят отметки в графах 901 и 103</a:t>
                      </a:r>
                      <a:endParaRPr lang="ru-RU" sz="14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4049"/>
                  </a:ext>
                </a:extLst>
              </a:tr>
              <a:tr h="1149006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единый представительный орган (ед.)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стоит отметка в графе 902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одновременно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стоят отметки в графах 902 и 101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</a:t>
                      </a:r>
                      <a:endParaRPr lang="ru-RU" sz="130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одновременно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стоят отметки в графах 902 и 102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одновременно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стоят отметки в графах 702 и 103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одновременно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стоят отметки в графах 902 и 103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477129"/>
                  </a:ext>
                </a:extLst>
              </a:tr>
              <a:tr h="1149006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иные представители работников (ед.)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стоит отметка в графе 903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одновременно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стоят отметки в графах 903 и 101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</a:t>
                      </a:r>
                      <a:endParaRPr lang="ru-RU" sz="1300" u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одновременно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стоят отметки в графах 903 и 102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одновременно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стоят отметки в графах 702 и 103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</a:t>
                      </a:r>
                      <a:r>
                        <a:rPr lang="ru-RU" sz="1400" b="0" i="0" u="sng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одновременно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стоят отметки в графах 903 и 103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5425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1035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6300" y="188640"/>
            <a:ext cx="9612188" cy="1264775"/>
          </a:xfrm>
        </p:spPr>
        <p:txBody>
          <a:bodyPr anchor="ctr">
            <a:noAutofit/>
          </a:bodyPr>
          <a:lstStyle/>
          <a:p>
            <a:pPr algn="ctr"/>
            <a:br>
              <a:rPr lang="ru-RU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Форма КДК-2</a:t>
            </a:r>
            <a:b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 для территориальной организации Профсоюза (строка №09-10) </a:t>
            </a:r>
            <a:br>
              <a:rPr lang="ru-RU" sz="32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90663" y="6306455"/>
            <a:ext cx="683339" cy="264162"/>
          </a:xfrm>
        </p:spPr>
        <p:txBody>
          <a:bodyPr/>
          <a:lstStyle/>
          <a:p>
            <a:fld id="{725C68B6-61C2-468F-89AB-4B9F7531AA68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23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D44DC00-FE77-B2FF-B8D2-67B4B0C026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730256"/>
              </p:ext>
            </p:extLst>
          </p:nvPr>
        </p:nvGraphicFramePr>
        <p:xfrm>
          <a:off x="1048624" y="1551963"/>
          <a:ext cx="9111374" cy="4689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1456">
                  <a:extLst>
                    <a:ext uri="{9D8B030D-6E8A-4147-A177-3AD203B41FA5}">
                      <a16:colId xmlns:a16="http://schemas.microsoft.com/office/drawing/2014/main" val="3838725925"/>
                    </a:ext>
                  </a:extLst>
                </a:gridCol>
                <a:gridCol w="612538">
                  <a:extLst>
                    <a:ext uri="{9D8B030D-6E8A-4147-A177-3AD203B41FA5}">
                      <a16:colId xmlns:a16="http://schemas.microsoft.com/office/drawing/2014/main" val="477619656"/>
                    </a:ext>
                  </a:extLst>
                </a:gridCol>
                <a:gridCol w="2537380">
                  <a:extLst>
                    <a:ext uri="{9D8B030D-6E8A-4147-A177-3AD203B41FA5}">
                      <a16:colId xmlns:a16="http://schemas.microsoft.com/office/drawing/2014/main" val="2388494770"/>
                    </a:ext>
                  </a:extLst>
                </a:gridCol>
              </a:tblGrid>
              <a:tr h="1091130"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r>
                        <a:rPr lang="en-US" sz="1600" b="1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II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600" b="1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строки 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171653"/>
                  </a:ext>
                </a:extLst>
              </a:tr>
              <a:tr h="38194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42961"/>
                  </a:ext>
                </a:extLst>
              </a:tr>
              <a:tr h="381943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соглашений, всего (сумма строк 09.1-09.6) (ед.) из них: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endParaRPr lang="ru-RU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Заполняется на основании имеющихся данных о количестве соглашений, а не на основании отчётов по форме КДК-1 	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092223"/>
                  </a:ext>
                </a:extLst>
              </a:tr>
              <a:tr h="320490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региональных трехсторонних соглашений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09.1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477984"/>
                  </a:ext>
                </a:extLst>
              </a:tr>
              <a:tr h="320490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отраслевых соглашений, заключенных на федеральном уровне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09.2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668591"/>
                  </a:ext>
                </a:extLst>
              </a:tr>
              <a:tr h="4298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отраслевых соглашений, заключенных на региональном уровне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301458"/>
                  </a:ext>
                </a:extLst>
              </a:tr>
              <a:tr h="32049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отраслевых соглашений, заключенных на территориальном уровне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239822"/>
                  </a:ext>
                </a:extLst>
              </a:tr>
              <a:tr h="32049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территориальных двух/трехсторонних соглашений 	</a:t>
                      </a:r>
                      <a:endParaRPr lang="ru-RU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09.5 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535381"/>
                  </a:ext>
                </a:extLst>
              </a:tr>
              <a:tr h="35342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региональных соглашений о минимальной заработной плате 	</a:t>
                      </a:r>
                      <a:endParaRPr lang="ru-RU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970335"/>
                  </a:ext>
                </a:extLst>
              </a:tr>
              <a:tr h="769177">
                <a:tc>
                  <a:txBody>
                    <a:bodyPr/>
                    <a:lstStyle/>
                    <a:p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Количество иных соглашений по отдельным направлениям регулирования социально-трудовых отношений, без учета соглашения о региональной минимальной заработной плате, всего (ед.) </a:t>
                      </a:r>
                      <a:r>
                        <a:rPr lang="ru-RU" sz="13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отчетов, в которых стоит отметка в графе 601 </a:t>
                      </a:r>
                      <a:endParaRPr lang="ru-RU" sz="1300" b="0" i="0" u="none" strike="noStrike" baseline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195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617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6300" y="188640"/>
            <a:ext cx="9612188" cy="1264775"/>
          </a:xfrm>
        </p:spPr>
        <p:txBody>
          <a:bodyPr anchor="ctr">
            <a:noAutofit/>
          </a:bodyPr>
          <a:lstStyle/>
          <a:p>
            <a:pPr algn="ctr"/>
            <a:br>
              <a:rPr lang="ru-RU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Форма КДК-2</a:t>
            </a:r>
            <a:b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 для территориальной организации Профсоюза (строка №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11</a:t>
            </a:r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-12) </a:t>
            </a:r>
            <a:br>
              <a:rPr lang="ru-RU" sz="32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90663" y="6306455"/>
            <a:ext cx="683339" cy="264162"/>
          </a:xfrm>
        </p:spPr>
        <p:txBody>
          <a:bodyPr/>
          <a:lstStyle/>
          <a:p>
            <a:fld id="{725C68B6-61C2-468F-89AB-4B9F7531AA68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24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D44DC00-FE77-B2FF-B8D2-67B4B0C026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64824"/>
              </p:ext>
            </p:extLst>
          </p:nvPr>
        </p:nvGraphicFramePr>
        <p:xfrm>
          <a:off x="1048624" y="1636282"/>
          <a:ext cx="8841995" cy="3587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5205">
                  <a:extLst>
                    <a:ext uri="{9D8B030D-6E8A-4147-A177-3AD203B41FA5}">
                      <a16:colId xmlns:a16="http://schemas.microsoft.com/office/drawing/2014/main" val="3838725925"/>
                    </a:ext>
                  </a:extLst>
                </a:gridCol>
                <a:gridCol w="594428">
                  <a:extLst>
                    <a:ext uri="{9D8B030D-6E8A-4147-A177-3AD203B41FA5}">
                      <a16:colId xmlns:a16="http://schemas.microsoft.com/office/drawing/2014/main" val="477619656"/>
                    </a:ext>
                  </a:extLst>
                </a:gridCol>
                <a:gridCol w="2462362">
                  <a:extLst>
                    <a:ext uri="{9D8B030D-6E8A-4147-A177-3AD203B41FA5}">
                      <a16:colId xmlns:a16="http://schemas.microsoft.com/office/drawing/2014/main" val="2388494770"/>
                    </a:ext>
                  </a:extLst>
                </a:gridCol>
              </a:tblGrid>
              <a:tr h="1118012"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r>
                        <a:rPr lang="en-US" sz="1600" b="1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II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600" b="1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строки 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171653"/>
                  </a:ext>
                </a:extLst>
              </a:tr>
              <a:tr h="36638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42961"/>
                  </a:ext>
                </a:extLst>
              </a:tr>
              <a:tr h="766637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организаций, в которых действуют организации профсоюза и которые не присоединились к федеральному отраслевому соглашению, всего (ед.)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</a:t>
                      </a:r>
                    </a:p>
                    <a:p>
                      <a:r>
                        <a:rPr lang="ru-RU" sz="1400" b="1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стоит 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отметка в графе 502 	</a:t>
                      </a:r>
                    </a:p>
                    <a:p>
                      <a:endParaRPr lang="ru-RU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195094"/>
                  </a:ext>
                </a:extLst>
              </a:tr>
              <a:tr h="894409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организаций, на которые распространяется региональное соглашение о минимальной заработной плате, всего (ед.) </a:t>
                      </a:r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отчётов, в которых стоит отметка в графе 506 	</a:t>
                      </a:r>
                    </a:p>
                    <a:p>
                      <a:endParaRPr lang="ru-RU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463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1039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6300" y="188640"/>
            <a:ext cx="9612188" cy="1264775"/>
          </a:xfrm>
        </p:spPr>
        <p:txBody>
          <a:bodyPr anchor="ctr">
            <a:noAutofit/>
          </a:bodyPr>
          <a:lstStyle/>
          <a:p>
            <a:pPr algn="ctr"/>
            <a:br>
              <a:rPr lang="ru-RU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Форма КДК-2</a:t>
            </a:r>
            <a:b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 для территориальной организации Профсоюза (строка №04-10) </a:t>
            </a:r>
            <a:br>
              <a:rPr lang="ru-RU" sz="32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90663" y="6306455"/>
            <a:ext cx="683339" cy="264162"/>
          </a:xfrm>
        </p:spPr>
        <p:txBody>
          <a:bodyPr/>
          <a:lstStyle/>
          <a:p>
            <a:fld id="{725C68B6-61C2-468F-89AB-4B9F7531AA68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25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19F644-3E09-FA32-8E34-02B577E7A622}"/>
              </a:ext>
            </a:extLst>
          </p:cNvPr>
          <p:cNvSpPr txBox="1"/>
          <p:nvPr/>
        </p:nvSpPr>
        <p:spPr>
          <a:xfrm>
            <a:off x="796954" y="1843990"/>
            <a:ext cx="9043332" cy="30315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ru-RU" sz="11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       </a:t>
            </a:r>
            <a:r>
              <a:rPr lang="ru-RU" sz="2000" b="0" i="0" u="none" strike="noStrike" baseline="0" dirty="0">
                <a:latin typeface="Times New Roman" panose="02020603050405020304" pitchFamily="18" charset="0"/>
              </a:rPr>
              <a:t>Учёту подлежат все действующие коллективные договоры, в том числе заключённые в филиалах организации, её представительствах и иных обособленных структурных подразделениях. </a:t>
            </a:r>
          </a:p>
          <a:p>
            <a:endParaRPr lang="ru-RU" sz="2000" dirty="0">
              <a:latin typeface="Times New Roman" panose="02020603050405020304" pitchFamily="18" charset="0"/>
            </a:endParaRPr>
          </a:p>
          <a:p>
            <a:endParaRPr lang="ru-RU" sz="2000" b="0" i="0" u="none" strike="noStrike" baseline="0" dirty="0">
              <a:latin typeface="Times New Roman" panose="02020603050405020304" pitchFamily="18" charset="0"/>
            </a:endParaRPr>
          </a:p>
          <a:p>
            <a:pPr algn="just"/>
            <a:r>
              <a:rPr lang="ru-RU" sz="2000" b="0" i="0" u="none" strike="noStrike" baseline="0" dirty="0">
                <a:latin typeface="Times New Roman" panose="02020603050405020304" pitchFamily="18" charset="0"/>
              </a:rPr>
              <a:t>        В соответствии со ст. 45 ТК РФ по выбору сторон могут заключаться так называемые иные соглашения – по отдельным направлениям регулирования социально-трудовых отношений и иных непосредственно связанных с ними отношений (например, профессиональные соглашения).   </a:t>
            </a:r>
            <a:endParaRPr lang="ru-RU" sz="2000" dirty="0"/>
          </a:p>
        </p:txBody>
      </p:sp>
      <p:pic>
        <p:nvPicPr>
          <p:cNvPr id="7" name="Рисунок 6" descr="full_QPLV4a6R.jpg">
            <a:extLst>
              <a:ext uri="{FF2B5EF4-FFF2-40B4-BE49-F238E27FC236}">
                <a16:creationId xmlns:a16="http://schemas.microsoft.com/office/drawing/2014/main" id="{EF667B47-8A89-1A54-E31B-A498E6E6C73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6300" y="1986512"/>
            <a:ext cx="419450" cy="398556"/>
          </a:xfrm>
          <a:prstGeom prst="rect">
            <a:avLst/>
          </a:prstGeom>
        </p:spPr>
      </p:pic>
      <p:pic>
        <p:nvPicPr>
          <p:cNvPr id="8" name="Рисунок 7" descr="full_QPLV4a6R.jpg">
            <a:extLst>
              <a:ext uri="{FF2B5EF4-FFF2-40B4-BE49-F238E27FC236}">
                <a16:creationId xmlns:a16="http://schemas.microsoft.com/office/drawing/2014/main" id="{9A539779-4BAC-6F14-BC05-67FEDB155DC4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6300" y="3552658"/>
            <a:ext cx="419450" cy="39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1604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6300" y="188640"/>
            <a:ext cx="9612188" cy="1264775"/>
          </a:xfrm>
        </p:spPr>
        <p:txBody>
          <a:bodyPr anchor="ctr">
            <a:noAutofit/>
          </a:bodyPr>
          <a:lstStyle/>
          <a:p>
            <a:pPr algn="ctr"/>
            <a:br>
              <a:rPr lang="ru-RU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Форма КДК-2</a:t>
            </a:r>
            <a:b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 для территориальной организации Профсоюза (строка №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13</a:t>
            </a:r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-13.7) </a:t>
            </a:r>
            <a:br>
              <a:rPr lang="ru-RU" sz="32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90663" y="6306455"/>
            <a:ext cx="683339" cy="264162"/>
          </a:xfrm>
        </p:spPr>
        <p:txBody>
          <a:bodyPr/>
          <a:lstStyle/>
          <a:p>
            <a:fld id="{725C68B6-61C2-468F-89AB-4B9F7531AA68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26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D44DC00-FE77-B2FF-B8D2-67B4B0C026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818666"/>
              </p:ext>
            </p:extLst>
          </p:nvPr>
        </p:nvGraphicFramePr>
        <p:xfrm>
          <a:off x="662730" y="1453414"/>
          <a:ext cx="10209402" cy="5291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3760">
                  <a:extLst>
                    <a:ext uri="{9D8B030D-6E8A-4147-A177-3AD203B41FA5}">
                      <a16:colId xmlns:a16="http://schemas.microsoft.com/office/drawing/2014/main" val="3838725925"/>
                    </a:ext>
                  </a:extLst>
                </a:gridCol>
                <a:gridCol w="622541">
                  <a:extLst>
                    <a:ext uri="{9D8B030D-6E8A-4147-A177-3AD203B41FA5}">
                      <a16:colId xmlns:a16="http://schemas.microsoft.com/office/drawing/2014/main" val="477619656"/>
                    </a:ext>
                  </a:extLst>
                </a:gridCol>
                <a:gridCol w="3733101">
                  <a:extLst>
                    <a:ext uri="{9D8B030D-6E8A-4147-A177-3AD203B41FA5}">
                      <a16:colId xmlns:a16="http://schemas.microsoft.com/office/drawing/2014/main" val="2388494770"/>
                    </a:ext>
                  </a:extLst>
                </a:gridCol>
              </a:tblGrid>
              <a:tr h="1070501"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r>
                        <a:rPr lang="en-US" sz="1600" b="1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II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600" b="1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строки 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171653"/>
                  </a:ext>
                </a:extLst>
              </a:tr>
              <a:tr h="30585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42961"/>
                  </a:ext>
                </a:extLst>
              </a:tr>
              <a:tr h="489372">
                <a:tc>
                  <a:txBody>
                    <a:bodyPr/>
                    <a:lstStyle/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Списочная численность работников организаций, в которых действуют организации профсоюза, в том числе на которых распространяется действие: 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 значений по графе 301 во всех отчётах </a:t>
                      </a:r>
                      <a:endParaRPr lang="ru-RU" sz="13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616163"/>
                  </a:ext>
                </a:extLst>
              </a:tr>
              <a:tr h="48937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коллективных договоров (чел.)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13.1</a:t>
                      </a:r>
                    </a:p>
                    <a:p>
                      <a:pPr algn="ctr"/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 значений по графе 301 в отчётах, в которых стоит отметка в графе 701</a:t>
                      </a:r>
                      <a:endParaRPr lang="ru-RU" sz="13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526276"/>
                  </a:ext>
                </a:extLst>
              </a:tr>
              <a:tr h="48937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региональных трехсторонних соглашений (чел.)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 значений по графе 301 в отчётах, в которых стоит отметка в графе 501</a:t>
                      </a:r>
                      <a:endParaRPr lang="ru-RU" sz="13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116100"/>
                  </a:ext>
                </a:extLst>
              </a:tr>
              <a:tr h="48937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отраслевых соглашений, заключенных на федеральном уровне (чел.)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 значений по графе 301 в отчётах, в которых стоит отметка в графе 502</a:t>
                      </a:r>
                      <a:endParaRPr lang="ru-RU" sz="13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489788"/>
                  </a:ext>
                </a:extLst>
              </a:tr>
              <a:tr h="48937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отраслевых соглашений, заключенных на региональном уровне (чел.)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 значений по графе 301 в отчётах, в которых стоит отметка в графе 503</a:t>
                      </a:r>
                      <a:endParaRPr lang="ru-RU" sz="13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195094"/>
                  </a:ext>
                </a:extLst>
              </a:tr>
              <a:tr h="48937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отраслевых соглашений, заключенных на территориальном уровне (чел.)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 значений по графе 301 в отчётах, в которых стоит отметка в графе 504</a:t>
                      </a:r>
                      <a:endParaRPr lang="ru-RU" sz="13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463443"/>
                  </a:ext>
                </a:extLst>
              </a:tr>
              <a:tr h="48937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территориальных двух/трехсторонних соглашений (чел.)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 значений по графе 301 в отчётах, в которых стоит отметка в графе 505</a:t>
                      </a:r>
                      <a:endParaRPr lang="ru-RU" sz="13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917560"/>
                  </a:ext>
                </a:extLst>
              </a:tr>
              <a:tr h="48937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региональных соглашений о минимальной заработной плате (чел.)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 значений по графе 301 в отчётах, в которых стоит отметка в графе 506</a:t>
                      </a:r>
                      <a:endParaRPr lang="ru-RU" sz="13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738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5224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6300" y="188640"/>
            <a:ext cx="9612188" cy="1264775"/>
          </a:xfrm>
        </p:spPr>
        <p:txBody>
          <a:bodyPr anchor="ctr">
            <a:noAutofit/>
          </a:bodyPr>
          <a:lstStyle/>
          <a:p>
            <a:pPr algn="ctr"/>
            <a:br>
              <a:rPr lang="ru-RU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Форма КДК-2</a:t>
            </a:r>
            <a:b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 для территориальной организации Профсоюза (строка №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14</a:t>
            </a:r>
            <a:r>
              <a:rPr lang="ru-RU" sz="3200" b="1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-14.7) </a:t>
            </a:r>
            <a:br>
              <a:rPr lang="ru-RU" sz="32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90663" y="6306455"/>
            <a:ext cx="683339" cy="264162"/>
          </a:xfrm>
        </p:spPr>
        <p:txBody>
          <a:bodyPr/>
          <a:lstStyle/>
          <a:p>
            <a:fld id="{725C68B6-61C2-468F-89AB-4B9F7531AA68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27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D44DC00-FE77-B2FF-B8D2-67B4B0C026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42967"/>
              </p:ext>
            </p:extLst>
          </p:nvPr>
        </p:nvGraphicFramePr>
        <p:xfrm>
          <a:off x="662730" y="1453414"/>
          <a:ext cx="10209402" cy="5291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3760">
                  <a:extLst>
                    <a:ext uri="{9D8B030D-6E8A-4147-A177-3AD203B41FA5}">
                      <a16:colId xmlns:a16="http://schemas.microsoft.com/office/drawing/2014/main" val="3838725925"/>
                    </a:ext>
                  </a:extLst>
                </a:gridCol>
                <a:gridCol w="622541">
                  <a:extLst>
                    <a:ext uri="{9D8B030D-6E8A-4147-A177-3AD203B41FA5}">
                      <a16:colId xmlns:a16="http://schemas.microsoft.com/office/drawing/2014/main" val="477619656"/>
                    </a:ext>
                  </a:extLst>
                </a:gridCol>
                <a:gridCol w="3733101">
                  <a:extLst>
                    <a:ext uri="{9D8B030D-6E8A-4147-A177-3AD203B41FA5}">
                      <a16:colId xmlns:a16="http://schemas.microsoft.com/office/drawing/2014/main" val="2388494770"/>
                    </a:ext>
                  </a:extLst>
                </a:gridCol>
              </a:tblGrid>
              <a:tr h="1070501"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r>
                        <a:rPr lang="en-US" sz="1600" b="1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II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600" b="1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строки 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171653"/>
                  </a:ext>
                </a:extLst>
              </a:tr>
              <a:tr h="30585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42961"/>
                  </a:ext>
                </a:extLst>
              </a:tr>
              <a:tr h="489372">
                <a:tc>
                  <a:txBody>
                    <a:bodyPr/>
                    <a:lstStyle/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Численность работающих членов Профсоюза организаций, в том числе на которых распространяется действие: 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 значений по графе 401 во всех отчётах </a:t>
                      </a:r>
                      <a:endParaRPr lang="ru-RU" sz="13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616163"/>
                  </a:ext>
                </a:extLst>
              </a:tr>
              <a:tr h="48937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коллективных договоров (чел.)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14.1</a:t>
                      </a:r>
                    </a:p>
                    <a:p>
                      <a:pPr algn="ctr"/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 значений по графе 401 в отчётах, в которых стоит отметка в графе 701</a:t>
                      </a:r>
                      <a:endParaRPr lang="ru-RU" sz="13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526276"/>
                  </a:ext>
                </a:extLst>
              </a:tr>
              <a:tr h="48937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региональных трехсторонних соглашений (чел.)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 значений по графе 401 в отчётах, в которых стоит отметка в графе 501</a:t>
                      </a:r>
                      <a:endParaRPr lang="ru-RU" sz="13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116100"/>
                  </a:ext>
                </a:extLst>
              </a:tr>
              <a:tr h="48937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отраслевых соглашений, заключенных на федеральном уровне (чел.)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 значений по графе 401 в отчётах, в которых стоит отметка в графе 502</a:t>
                      </a:r>
                      <a:endParaRPr lang="ru-RU" sz="13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489788"/>
                  </a:ext>
                </a:extLst>
              </a:tr>
              <a:tr h="48937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отраслевых соглашений, заключенных на региональном уровне (чел.)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 значений по графе 401 в отчётах, в которых стоит отметка в графе 503</a:t>
                      </a:r>
                      <a:endParaRPr lang="ru-RU" sz="13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195094"/>
                  </a:ext>
                </a:extLst>
              </a:tr>
              <a:tr h="48937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отраслевых соглашений, заключенных на территориальном уровне (чел.)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 значений по графе 401 в отчётах, в которых стоит отметка в графе 504</a:t>
                      </a:r>
                      <a:endParaRPr lang="ru-RU" sz="13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463443"/>
                  </a:ext>
                </a:extLst>
              </a:tr>
              <a:tr h="48937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территориальных двух/трехсторонних соглашений (чел.)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 значений по графе 401 в отчётах, в которых стоит отметка в графе 505</a:t>
                      </a:r>
                      <a:endParaRPr lang="ru-RU" sz="13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917560"/>
                  </a:ext>
                </a:extLst>
              </a:tr>
              <a:tr h="48937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региональных соглашений о минимальной заработной плате (чел.)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14.7</a:t>
                      </a:r>
                      <a:endParaRPr kumimoji="0" lang="ru-RU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 значений по графе 401 в отчётах, в которых стоит отметка в графе 506</a:t>
                      </a:r>
                      <a:endParaRPr lang="ru-RU" sz="13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738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4338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6300" y="188640"/>
            <a:ext cx="9612188" cy="1264775"/>
          </a:xfrm>
        </p:spPr>
        <p:txBody>
          <a:bodyPr anchor="ctr">
            <a:noAutofit/>
          </a:bodyPr>
          <a:lstStyle/>
          <a:p>
            <a:pPr algn="ctr"/>
            <a:br>
              <a:rPr lang="ru-RU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90663" y="6306455"/>
            <a:ext cx="683339" cy="264162"/>
          </a:xfrm>
        </p:spPr>
        <p:txBody>
          <a:bodyPr/>
          <a:lstStyle/>
          <a:p>
            <a:fld id="{725C68B6-61C2-468F-89AB-4B9F7531AA68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28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AEDCC9C-3FE1-B0DF-1AD3-4159052A6D67}"/>
              </a:ext>
            </a:extLst>
          </p:cNvPr>
          <p:cNvSpPr/>
          <p:nvPr/>
        </p:nvSpPr>
        <p:spPr>
          <a:xfrm>
            <a:off x="436228" y="1149293"/>
            <a:ext cx="9353724" cy="38505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perspectiveRight"/>
              <a:lightRig rig="threePt" dir="t"/>
            </a:scene3d>
          </a:bodyPr>
          <a:lstStyle/>
          <a:p>
            <a:pPr algn="ctr"/>
            <a:r>
              <a:rPr lang="ru-RU" sz="2400" b="1" i="0" u="none" strike="noStrike" spc="300" baseline="0" dirty="0">
                <a:solidFill>
                  <a:schemeClr val="tx1"/>
                </a:solidFill>
                <a:latin typeface="Times New Roman" panose="02020603050405020304" pitchFamily="18" charset="0"/>
              </a:rPr>
              <a:t>СПАСИБО ЗА ВНИМАНИЕ!</a:t>
            </a:r>
            <a:endParaRPr lang="ru-RU" sz="2400" spc="300" dirty="0"/>
          </a:p>
        </p:txBody>
      </p:sp>
    </p:spTree>
    <p:extLst>
      <p:ext uri="{BB962C8B-B14F-4D97-AF65-F5344CB8AC3E}">
        <p14:creationId xmlns:p14="http://schemas.microsoft.com/office/powerpoint/2010/main" val="753492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6300" y="188640"/>
            <a:ext cx="9612188" cy="1576660"/>
          </a:xfrm>
        </p:spPr>
        <p:txBody>
          <a:bodyPr anchor="ctr"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КДК-1 </a:t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(строки №101-103)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90663" y="6306455"/>
            <a:ext cx="683339" cy="264162"/>
          </a:xfrm>
        </p:spPr>
        <p:txBody>
          <a:bodyPr/>
          <a:lstStyle/>
          <a:p>
            <a:fld id="{725C68B6-61C2-468F-89AB-4B9F7531AA68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11">
            <a:extLst>
              <a:ext uri="{FF2B5EF4-FFF2-40B4-BE49-F238E27FC236}">
                <a16:creationId xmlns:a16="http://schemas.microsoft.com/office/drawing/2014/main" id="{C72AD172-4197-C8C8-8983-9780F624AE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167717"/>
              </p:ext>
            </p:extLst>
          </p:nvPr>
        </p:nvGraphicFramePr>
        <p:xfrm>
          <a:off x="977901" y="3167775"/>
          <a:ext cx="8763000" cy="2090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1658">
                  <a:extLst>
                    <a:ext uri="{9D8B030D-6E8A-4147-A177-3AD203B41FA5}">
                      <a16:colId xmlns:a16="http://schemas.microsoft.com/office/drawing/2014/main" val="3364719045"/>
                    </a:ext>
                  </a:extLst>
                </a:gridCol>
                <a:gridCol w="2585671">
                  <a:extLst>
                    <a:ext uri="{9D8B030D-6E8A-4147-A177-3AD203B41FA5}">
                      <a16:colId xmlns:a16="http://schemas.microsoft.com/office/drawing/2014/main" val="1793908212"/>
                    </a:ext>
                  </a:extLst>
                </a:gridCol>
                <a:gridCol w="2585671">
                  <a:extLst>
                    <a:ext uri="{9D8B030D-6E8A-4147-A177-3AD203B41FA5}">
                      <a16:colId xmlns:a16="http://schemas.microsoft.com/office/drawing/2014/main" val="2756003574"/>
                    </a:ext>
                  </a:extLst>
                </a:gridCol>
              </a:tblGrid>
              <a:tr h="47394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 строки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 для заполнения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42719"/>
                  </a:ext>
                </a:extLst>
              </a:tr>
              <a:tr h="404021">
                <a:tc gridSpan="3"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1. 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Форма собственности организации: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748054"/>
                  </a:ext>
                </a:extLst>
              </a:tr>
              <a:tr h="404021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государственная (да/нет)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291753"/>
                  </a:ext>
                </a:extLst>
              </a:tr>
              <a:tr h="404021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(да/нет)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7627261"/>
                  </a:ext>
                </a:extLst>
              </a:tr>
              <a:tr h="404021"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негосударственная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(да/нет)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6358703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B3D615DA-0DC0-CB52-DD0F-0CA76E85F194}"/>
              </a:ext>
            </a:extLst>
          </p:cNvPr>
          <p:cNvSpPr txBox="1"/>
          <p:nvPr/>
        </p:nvSpPr>
        <p:spPr>
          <a:xfrm>
            <a:off x="876301" y="1765300"/>
            <a:ext cx="8966200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1800" b="1" u="sng" cap="none" spc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Строки №101-103</a:t>
            </a:r>
            <a:r>
              <a:rPr lang="ru-RU" sz="1800" cap="none" spc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0" cap="none" spc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Заполнение строки 101, 102 или строки 103 осуществляется на основании кода Общероссийского классификатора форм собственности (ОКФС), присвоенного организации. </a:t>
            </a:r>
          </a:p>
          <a:p>
            <a:pPr indent="457200" algn="just">
              <a:spcBef>
                <a:spcPts val="0"/>
              </a:spcBef>
            </a:pPr>
            <a:r>
              <a:rPr lang="ru-RU" sz="2000" b="1" i="1" cap="none" spc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Информацию об этом можно получить в бухгалтерии!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65BE45BF-3BFA-B0D1-B081-7360D210BCBC}"/>
              </a:ext>
            </a:extLst>
          </p:cNvPr>
          <p:cNvSpPr/>
          <p:nvPr/>
        </p:nvSpPr>
        <p:spPr>
          <a:xfrm>
            <a:off x="977900" y="5359401"/>
            <a:ext cx="8763000" cy="8454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40385" algn="just">
              <a:lnSpc>
                <a:spcPct val="115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Узнать код ОКФС можно по ИНН, ОГРН или ОКПО организации на сайте </a:t>
            </a:r>
            <a:r>
              <a:rPr lang="ru-RU" sz="1800" b="1" u="sng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http://websbor.gks.ru</a:t>
            </a:r>
            <a:r>
              <a:rPr lang="ru-RU" sz="1800" b="1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</p:txBody>
      </p:sp>
      <p:pic>
        <p:nvPicPr>
          <p:cNvPr id="5" name="Рисунок 4" descr="full_QPLV4a6R.jpg">
            <a:extLst>
              <a:ext uri="{FF2B5EF4-FFF2-40B4-BE49-F238E27FC236}">
                <a16:creationId xmlns:a16="http://schemas.microsoft.com/office/drawing/2014/main" id="{DB8C30E2-04BF-6877-2B76-37C8D470A5C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7900" y="5359401"/>
            <a:ext cx="546099" cy="41438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6300" y="188640"/>
            <a:ext cx="9612188" cy="986329"/>
          </a:xfrm>
        </p:spPr>
        <p:txBody>
          <a:bodyPr anchor="ctr">
            <a:no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КДК-1 </a:t>
            </a:r>
            <a:b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(строки №101-103)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488488" y="6041362"/>
            <a:ext cx="536563" cy="529255"/>
          </a:xfrm>
        </p:spPr>
        <p:txBody>
          <a:bodyPr/>
          <a:lstStyle/>
          <a:p>
            <a:fld id="{725C68B6-61C2-468F-89AB-4B9F7531AA68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036038-0CF2-A557-EA53-96B2BB2696BD}"/>
              </a:ext>
            </a:extLst>
          </p:cNvPr>
          <p:cNvSpPr txBox="1"/>
          <p:nvPr/>
        </p:nvSpPr>
        <p:spPr>
          <a:xfrm>
            <a:off x="352697" y="1174969"/>
            <a:ext cx="10135791" cy="6086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Поставьте отметку 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графе 101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если код ОКФС организации соответствует одному из перечисленных значений: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40385" algn="just">
              <a:lnSpc>
                <a:spcPct val="115000"/>
              </a:lnSpc>
            </a:pPr>
            <a:r>
              <a:rPr lang="ru-RU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 государственная собственность – код 11;</a:t>
            </a:r>
            <a:endParaRPr lang="ru-RU" sz="17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40385" algn="just">
              <a:lnSpc>
                <a:spcPct val="115000"/>
              </a:lnSpc>
            </a:pPr>
            <a:r>
              <a:rPr lang="ru-RU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 федеральная собственность – код 12;</a:t>
            </a:r>
            <a:endParaRPr lang="ru-RU" sz="17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40385" algn="just">
              <a:lnSpc>
                <a:spcPct val="115000"/>
              </a:lnSpc>
            </a:pPr>
            <a:r>
              <a:rPr lang="ru-RU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 собственность субъектов Российской Федерации – код 13;</a:t>
            </a:r>
            <a:endParaRPr lang="ru-RU" sz="17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40385" algn="just">
              <a:lnSpc>
                <a:spcPct val="115000"/>
              </a:lnSpc>
            </a:pPr>
            <a:r>
              <a:rPr lang="ru-RU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 смешанная российская собственность – код 17;</a:t>
            </a:r>
            <a:endParaRPr lang="ru-RU" sz="17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40385" algn="just">
              <a:lnSpc>
                <a:spcPct val="115000"/>
              </a:lnSpc>
            </a:pPr>
            <a:r>
              <a:rPr lang="ru-RU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 совместная федеральная и иностранная собственность – код 31;</a:t>
            </a:r>
            <a:endParaRPr lang="ru-RU" sz="17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540385" algn="just">
              <a:lnSpc>
                <a:spcPct val="115000"/>
              </a:lnSpc>
            </a:pPr>
            <a:r>
              <a:rPr lang="ru-RU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 совместная собственность субъектов РФ и иностранная собственность – </a:t>
            </a:r>
            <a:br>
              <a:rPr lang="ru-RU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код 32;</a:t>
            </a:r>
            <a:endParaRPr lang="ru-RU" sz="17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540385" algn="just">
              <a:lnSpc>
                <a:spcPct val="115000"/>
              </a:lnSpc>
            </a:pPr>
            <a:r>
              <a:rPr lang="ru-RU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 смешанная российская собственность с долей государственной собственности – код 40;</a:t>
            </a:r>
            <a:endParaRPr lang="ru-RU" sz="17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540385" algn="just">
              <a:lnSpc>
                <a:spcPct val="115000"/>
              </a:lnSpc>
            </a:pPr>
            <a:r>
              <a:rPr lang="ru-RU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 смешанная российская собственность с долей федеральной собственности – код 41;</a:t>
            </a:r>
            <a:endParaRPr lang="ru-RU" sz="17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540385" algn="just">
              <a:lnSpc>
                <a:spcPct val="115000"/>
              </a:lnSpc>
            </a:pPr>
            <a:r>
              <a:rPr lang="ru-RU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 смешанная российская собственность с долей собственности субъектов РФ – код 42;</a:t>
            </a:r>
            <a:endParaRPr lang="ru-RU" sz="17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540385" algn="just">
              <a:lnSpc>
                <a:spcPct val="115000"/>
              </a:lnSpc>
            </a:pPr>
            <a:r>
              <a:rPr lang="ru-RU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 смешанная российская собственность с долями федеральной собственности и собственности субъектов РФ – код 43;</a:t>
            </a:r>
            <a:endParaRPr lang="ru-RU" sz="17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540385" algn="just">
              <a:lnSpc>
                <a:spcPct val="115000"/>
              </a:lnSpc>
            </a:pPr>
            <a:r>
              <a:rPr lang="ru-RU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 собственность госкорпораций – код 61.</a:t>
            </a:r>
          </a:p>
          <a:p>
            <a:pPr indent="540385" algn="just">
              <a:lnSpc>
                <a:spcPct val="115000"/>
              </a:lnSpc>
            </a:pPr>
            <a:endParaRPr lang="ru-RU" sz="1800" b="1" u="sng" cap="none" spc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540385" algn="just">
              <a:lnSpc>
                <a:spcPct val="115000"/>
              </a:lnSpc>
            </a:pPr>
            <a:r>
              <a:rPr lang="ru-RU" sz="1800" b="1" u="sng" cap="none" spc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ЗапЗаполненной</a:t>
            </a:r>
            <a:r>
              <a:rPr lang="ru-RU" sz="1800" b="1" u="sng" cap="none" spc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должна быть только одна из трех строк.</a:t>
            </a:r>
          </a:p>
          <a:p>
            <a:pPr indent="540385" algn="just">
              <a:lnSpc>
                <a:spcPct val="115000"/>
              </a:lnSpc>
            </a:pP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540385" algn="just">
              <a:lnSpc>
                <a:spcPct val="115000"/>
              </a:lnSpc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26953CE-5F09-04DF-7313-94B22044D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730" y="5921991"/>
            <a:ext cx="687898" cy="52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888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6300" y="188640"/>
            <a:ext cx="9612188" cy="1335360"/>
          </a:xfrm>
        </p:spPr>
        <p:txBody>
          <a:bodyPr anchor="ctr"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КДК-1 </a:t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(строки №101-103)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036038-0CF2-A557-EA53-96B2BB2696BD}"/>
              </a:ext>
            </a:extLst>
          </p:cNvPr>
          <p:cNvSpPr txBox="1"/>
          <p:nvPr/>
        </p:nvSpPr>
        <p:spPr>
          <a:xfrm>
            <a:off x="520700" y="1524000"/>
            <a:ext cx="9766300" cy="3255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Поставьте отметку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графе 102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если код ОКФС организации соответствует одному</a:t>
            </a:r>
          </a:p>
          <a:p>
            <a:pPr indent="540385" algn="just">
              <a:lnSpc>
                <a:spcPct val="115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из перечисленных значений: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540385" algn="just">
              <a:lnSpc>
                <a:spcPct val="115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 муниципальная собственность – код 14;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540385" algn="just">
              <a:lnSpc>
                <a:spcPct val="115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 совместная муниципальная и иностранная собственность – код 33.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540385" algn="just">
              <a:lnSpc>
                <a:spcPct val="115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Если код ОКФС не соответствует перечисленным выше значениям, поставьте в графе 103. 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540385" algn="just">
              <a:lnSpc>
                <a:spcPct val="115000"/>
              </a:lnSpc>
            </a:pP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540385" algn="just">
              <a:lnSpc>
                <a:spcPct val="115000"/>
              </a:lnSpc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540385" algn="just">
              <a:lnSpc>
                <a:spcPct val="115000"/>
              </a:lnSpc>
            </a:pPr>
            <a:r>
              <a:rPr lang="ru-RU" sz="1800" b="1" cap="none" spc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u="sng" cap="none" spc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Заполненной должна быть только одна из трех строк.</a:t>
            </a:r>
          </a:p>
          <a:p>
            <a:pPr indent="540385" algn="just">
              <a:lnSpc>
                <a:spcPct val="115000"/>
              </a:lnSpc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540385" algn="just">
              <a:lnSpc>
                <a:spcPct val="115000"/>
              </a:lnSpc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2" name="Рисунок 1" descr="full_QPLV4a6R.jpg">
            <a:extLst>
              <a:ext uri="{FF2B5EF4-FFF2-40B4-BE49-F238E27FC236}">
                <a16:creationId xmlns:a16="http://schemas.microsoft.com/office/drawing/2014/main" id="{CE9A5823-64AC-28A6-06A5-30F716B7467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1200" y="3543300"/>
            <a:ext cx="736600" cy="68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671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6300" y="188640"/>
            <a:ext cx="9612188" cy="1208360"/>
          </a:xfrm>
        </p:spPr>
        <p:txBody>
          <a:bodyPr anchor="ctr"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КДК-1 </a:t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(строка №201)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6A99E38-36AB-E1C3-553C-24ACD85388B5}"/>
              </a:ext>
            </a:extLst>
          </p:cNvPr>
          <p:cNvSpPr txBox="1"/>
          <p:nvPr/>
        </p:nvSpPr>
        <p:spPr>
          <a:xfrm>
            <a:off x="495300" y="1397000"/>
            <a:ext cx="9334500" cy="2966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Строка № 201.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Отметьте в данной строке, если организация (предприятие), в которой действует первичная профсоюзная организация, относится к субъектам малого предпринимательства в соответствии со статьей 59 Трудового кодекса Российской Федерации (далее – ТК РФ).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540385" algn="just">
              <a:lnSpc>
                <a:spcPct val="115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 субъектам малого предпринимательства следует относить организации (индивидуальных предпринимателей),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численность работников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которых 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 превышает 35 человек (в сфере розничной торговли и бытового обслуживания – 20 человек).</a:t>
            </a:r>
          </a:p>
          <a:p>
            <a:pPr indent="540385" algn="just">
              <a:lnSpc>
                <a:spcPct val="115000"/>
              </a:lnSpc>
            </a:pP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540385" algn="just">
              <a:lnSpc>
                <a:spcPct val="115000"/>
              </a:lnSpc>
            </a:pP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24" name="Таблица 11">
            <a:extLst>
              <a:ext uri="{FF2B5EF4-FFF2-40B4-BE49-F238E27FC236}">
                <a16:creationId xmlns:a16="http://schemas.microsoft.com/office/drawing/2014/main" id="{E48EFDBC-4D4B-57BB-7713-5AFB06FD8A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709602"/>
              </p:ext>
            </p:extLst>
          </p:nvPr>
        </p:nvGraphicFramePr>
        <p:xfrm>
          <a:off x="609600" y="4160938"/>
          <a:ext cx="9131301" cy="1116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0517">
                  <a:extLst>
                    <a:ext uri="{9D8B030D-6E8A-4147-A177-3AD203B41FA5}">
                      <a16:colId xmlns:a16="http://schemas.microsoft.com/office/drawing/2014/main" val="3364719045"/>
                    </a:ext>
                  </a:extLst>
                </a:gridCol>
                <a:gridCol w="2397704">
                  <a:extLst>
                    <a:ext uri="{9D8B030D-6E8A-4147-A177-3AD203B41FA5}">
                      <a16:colId xmlns:a16="http://schemas.microsoft.com/office/drawing/2014/main" val="1511382526"/>
                    </a:ext>
                  </a:extLst>
                </a:gridCol>
                <a:gridCol w="2783080">
                  <a:extLst>
                    <a:ext uri="{9D8B030D-6E8A-4147-A177-3AD203B41FA5}">
                      <a16:colId xmlns:a16="http://schemas.microsoft.com/office/drawing/2014/main" val="2756003574"/>
                    </a:ext>
                  </a:extLst>
                </a:gridCol>
              </a:tblGrid>
              <a:tr h="4152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 строки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 для заполнения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42719"/>
                  </a:ext>
                </a:extLst>
              </a:tr>
              <a:tr h="205520">
                <a:tc gridSpan="3">
                  <a:txBody>
                    <a:bodyPr/>
                    <a:lstStyle/>
                    <a:p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748054"/>
                  </a:ext>
                </a:extLst>
              </a:tr>
              <a:tr h="469759">
                <a:tc>
                  <a:txBody>
                    <a:bodyPr/>
                    <a:lstStyle/>
                    <a:p>
                      <a:pPr marL="0" lvl="0" indent="0">
                        <a:buFont typeface="Symbol" panose="05050102010706020507" pitchFamily="18" charset="2"/>
                        <a:buNone/>
                      </a:pPr>
                      <a:r>
                        <a:rPr lang="ru-RU" sz="1600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</a:rPr>
                        <a:t>2.Организация относится к субъектам малого предпринимательства (да/нет)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</a:rPr>
                        <a:t>201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</a:rPr>
                        <a:t> нет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291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3804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09489" y="16107"/>
            <a:ext cx="9778999" cy="1174465"/>
          </a:xfrm>
        </p:spPr>
        <p:txBody>
          <a:bodyPr anchor="ctr">
            <a:no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КДК-1 </a:t>
            </a:r>
            <a:b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(строки № 301, 401, 402)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488488" y="6041362"/>
            <a:ext cx="510438" cy="365125"/>
          </a:xfrm>
        </p:spPr>
        <p:txBody>
          <a:bodyPr/>
          <a:lstStyle/>
          <a:p>
            <a:fld id="{725C68B6-61C2-468F-89AB-4B9F7531AA68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6A99E38-36AB-E1C3-553C-24ACD85388B5}"/>
              </a:ext>
            </a:extLst>
          </p:cNvPr>
          <p:cNvSpPr txBox="1"/>
          <p:nvPr/>
        </p:nvSpPr>
        <p:spPr>
          <a:xfrm>
            <a:off x="241300" y="1382344"/>
            <a:ext cx="9612187" cy="4131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Строки № 301, 401. </a:t>
            </a:r>
            <a:r>
              <a:rPr lang="ru-RU" sz="1800" b="0" cap="none" spc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Списочная численность и численность членов профсоюзов приводится на дату отчетности: </a:t>
            </a:r>
            <a:r>
              <a:rPr lang="ru-RU" sz="1800" b="1" u="sng" cap="none" spc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31 декабря.</a:t>
            </a:r>
          </a:p>
          <a:p>
            <a:pPr indent="457200" algn="just">
              <a:spcBef>
                <a:spcPts val="0"/>
              </a:spcBef>
            </a:pPr>
            <a:r>
              <a:rPr lang="ru-RU" sz="1800" b="0" cap="none" spc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списочную численность работников включаются наёмные работники, работавшие по трудовому договору и выполнявшие постоянную, временную или сезонную работу один день и более, а также работавшие собственники организаций, получавшие заработную плату в данной организации. В списочной численности работников учитываются как фактически работающие, так и отсутствующие на работе по каким-либо причинам. </a:t>
            </a:r>
          </a:p>
          <a:p>
            <a:pPr indent="457200" algn="just">
              <a:spcBef>
                <a:spcPts val="0"/>
              </a:spcBef>
            </a:pPr>
            <a:endParaRPr lang="ru-RU" sz="800" b="0" cap="none" spc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</a:pPr>
            <a:r>
              <a:rPr lang="ru-RU" sz="1800" b="0" cap="none" spc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Списочную численность работников можно уточнить у руководителя организации или в                        отделе кадров организации (кадровой службе)!</a:t>
            </a:r>
          </a:p>
          <a:p>
            <a:pPr indent="540385" algn="just">
              <a:lnSpc>
                <a:spcPct val="115000"/>
              </a:lnSpc>
            </a:pPr>
            <a:endParaRPr lang="ru-RU" sz="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96000" algn="just">
              <a:lnSpc>
                <a:spcPct val="115000"/>
              </a:lnSpc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Строка № 402.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этой строке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следует указать, превышает ли численность членов профсоюза 50% от списочного числа работников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96000" algn="just">
              <a:lnSpc>
                <a:spcPct val="115000"/>
              </a:lnSpc>
            </a:pP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540385" algn="just">
              <a:lnSpc>
                <a:spcPct val="115000"/>
              </a:lnSpc>
            </a:pP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2" name="Рисунок 1" descr="full_QPLV4a6R.jpg">
            <a:extLst>
              <a:ext uri="{FF2B5EF4-FFF2-40B4-BE49-F238E27FC236}">
                <a16:creationId xmlns:a16="http://schemas.microsoft.com/office/drawing/2014/main" id="{03ACD140-EB05-FD50-FC63-8609361A1A1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5600" y="3429000"/>
            <a:ext cx="406400" cy="330200"/>
          </a:xfrm>
          <a:prstGeom prst="rect">
            <a:avLst/>
          </a:prstGeom>
        </p:spPr>
      </p:pic>
      <p:graphicFrame>
        <p:nvGraphicFramePr>
          <p:cNvPr id="5" name="Таблица 11">
            <a:extLst>
              <a:ext uri="{FF2B5EF4-FFF2-40B4-BE49-F238E27FC236}">
                <a16:creationId xmlns:a16="http://schemas.microsoft.com/office/drawing/2014/main" id="{F9645144-1A82-D093-F899-7129C342CC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057407"/>
              </p:ext>
            </p:extLst>
          </p:nvPr>
        </p:nvGraphicFramePr>
        <p:xfrm>
          <a:off x="241301" y="4800600"/>
          <a:ext cx="10247187" cy="1751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3364">
                  <a:extLst>
                    <a:ext uri="{9D8B030D-6E8A-4147-A177-3AD203B41FA5}">
                      <a16:colId xmlns:a16="http://schemas.microsoft.com/office/drawing/2014/main" val="3364719045"/>
                    </a:ext>
                  </a:extLst>
                </a:gridCol>
                <a:gridCol w="1629985">
                  <a:extLst>
                    <a:ext uri="{9D8B030D-6E8A-4147-A177-3AD203B41FA5}">
                      <a16:colId xmlns:a16="http://schemas.microsoft.com/office/drawing/2014/main" val="1488441756"/>
                    </a:ext>
                  </a:extLst>
                </a:gridCol>
                <a:gridCol w="2753838">
                  <a:extLst>
                    <a:ext uri="{9D8B030D-6E8A-4147-A177-3AD203B41FA5}">
                      <a16:colId xmlns:a16="http://schemas.microsoft.com/office/drawing/2014/main" val="3846018836"/>
                    </a:ext>
                  </a:extLst>
                </a:gridCol>
              </a:tblGrid>
              <a:tr h="41054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 строки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 для заполнения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42719"/>
                  </a:ext>
                </a:extLst>
              </a:tr>
              <a:tr h="217814">
                <a:tc gridSpan="3">
                  <a:txBody>
                    <a:bodyPr/>
                    <a:lstStyle/>
                    <a:p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748054"/>
                  </a:ext>
                </a:extLst>
              </a:tr>
              <a:tr h="413516">
                <a:tc>
                  <a:txBody>
                    <a:bodyPr/>
                    <a:lstStyle/>
                    <a:p>
                      <a:pPr marL="0" lvl="0" indent="0">
                        <a:buFont typeface="Symbol" panose="05050102010706020507" pitchFamily="18" charset="2"/>
                        <a:buNone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3. Списочная численность работников в организации, всего (чел.)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</a:rPr>
                        <a:t>301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</a:rPr>
                        <a:t> 1000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291753"/>
                  </a:ext>
                </a:extLst>
              </a:tr>
              <a:tr h="273697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</a:rPr>
                        <a:t>4. Численность членов профсоюза в организации, всего (чел.)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</a:rPr>
                        <a:t>401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</a:rPr>
                        <a:t> 900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7627261"/>
                  </a:ext>
                </a:extLst>
              </a:tr>
              <a:tr h="435629">
                <a:tc>
                  <a:txBody>
                    <a:bodyPr/>
                    <a:lstStyle/>
                    <a:p>
                      <a:pPr marL="0" lvl="0" indent="0">
                        <a:buFont typeface="Symbol" panose="05050102010706020507" pitchFamily="18" charset="2"/>
                        <a:buNone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4.1 Численность членов профсоюзов составляет более 50 процентов от списочного числа работников организаций (да/нет)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</a:rPr>
                        <a:t>402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Georgia" panose="02040502050405020303" pitchFamily="18" charset="0"/>
                          <a:ea typeface="Times New Roman" panose="02020603050405020304" pitchFamily="18" charset="0"/>
                        </a:rPr>
                        <a:t> да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6358703"/>
                  </a:ext>
                </a:extLst>
              </a:tr>
            </a:tbl>
          </a:graphicData>
        </a:graphic>
      </p:graphicFrame>
      <p:pic>
        <p:nvPicPr>
          <p:cNvPr id="6" name="Рисунок 5" descr="full_QPLV4a6R.jpg">
            <a:extLst>
              <a:ext uri="{FF2B5EF4-FFF2-40B4-BE49-F238E27FC236}">
                <a16:creationId xmlns:a16="http://schemas.microsoft.com/office/drawing/2014/main" id="{CEF62F5A-80AE-566C-2858-53B9F0D58C8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5600" y="1382344"/>
            <a:ext cx="4064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374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09489" y="210403"/>
            <a:ext cx="10060111" cy="830997"/>
          </a:xfrm>
        </p:spPr>
        <p:txBody>
          <a:bodyPr anchor="ctr">
            <a:no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КДК-1 (строки № 501-506, 601)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24FA619-85AD-902A-94A5-0A9E67D87891}"/>
              </a:ext>
            </a:extLst>
          </p:cNvPr>
          <p:cNvSpPr/>
          <p:nvPr/>
        </p:nvSpPr>
        <p:spPr>
          <a:xfrm>
            <a:off x="520701" y="5651500"/>
            <a:ext cx="944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соответствии с частью 1 статьи 17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Закона №10-ФЗ о профессиональных союзах, их правах и гарантиях деятельности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информацию о распространении того или иного соглашения можно получить у работодателя организации.  </a:t>
            </a:r>
          </a:p>
        </p:txBody>
      </p:sp>
      <p:pic>
        <p:nvPicPr>
          <p:cNvPr id="9" name="Рисунок 8" descr="full_QPLV4a6R.jpg">
            <a:extLst>
              <a:ext uri="{FF2B5EF4-FFF2-40B4-BE49-F238E27FC236}">
                <a16:creationId xmlns:a16="http://schemas.microsoft.com/office/drawing/2014/main" id="{474CEC18-3D8F-1DAC-938C-392DBF7B3E1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0700" y="5623559"/>
            <a:ext cx="430089" cy="386080"/>
          </a:xfrm>
          <a:prstGeom prst="rect">
            <a:avLst/>
          </a:prstGeom>
        </p:spPr>
      </p:pic>
      <p:graphicFrame>
        <p:nvGraphicFramePr>
          <p:cNvPr id="18" name="Таблица 18">
            <a:extLst>
              <a:ext uri="{FF2B5EF4-FFF2-40B4-BE49-F238E27FC236}">
                <a16:creationId xmlns:a16="http://schemas.microsoft.com/office/drawing/2014/main" id="{805E95A8-07A1-DADD-A694-0940DBDFB6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310141"/>
              </p:ext>
            </p:extLst>
          </p:nvPr>
        </p:nvGraphicFramePr>
        <p:xfrm>
          <a:off x="520700" y="964735"/>
          <a:ext cx="9359900" cy="4547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0">
                  <a:extLst>
                    <a:ext uri="{9D8B030D-6E8A-4147-A177-3AD203B41FA5}">
                      <a16:colId xmlns:a16="http://schemas.microsoft.com/office/drawing/2014/main" val="3126769990"/>
                    </a:ext>
                  </a:extLst>
                </a:gridCol>
                <a:gridCol w="1354823">
                  <a:extLst>
                    <a:ext uri="{9D8B030D-6E8A-4147-A177-3AD203B41FA5}">
                      <a16:colId xmlns:a16="http://schemas.microsoft.com/office/drawing/2014/main" val="231552269"/>
                    </a:ext>
                  </a:extLst>
                </a:gridCol>
                <a:gridCol w="1832877">
                  <a:extLst>
                    <a:ext uri="{9D8B030D-6E8A-4147-A177-3AD203B41FA5}">
                      <a16:colId xmlns:a16="http://schemas.microsoft.com/office/drawing/2014/main" val="36048127"/>
                    </a:ext>
                  </a:extLst>
                </a:gridCol>
              </a:tblGrid>
              <a:tr h="58412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 строки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 для заполнения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639112"/>
                  </a:ext>
                </a:extLst>
              </a:tr>
              <a:tr h="385031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Распространяется ли на работников организации действие: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9994582"/>
                  </a:ext>
                </a:extLst>
              </a:tr>
              <a:tr h="385031">
                <a:tc>
                  <a:txBody>
                    <a:bodyPr/>
                    <a:lstStyle/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регионального трехстороннего соглашения (да/нет)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1616255"/>
                  </a:ext>
                </a:extLst>
              </a:tr>
              <a:tr h="468634">
                <a:tc>
                  <a:txBody>
                    <a:bodyPr/>
                    <a:lstStyle/>
                    <a:p>
                      <a:pPr marL="342900" lvl="0" indent="-342900" algn="l"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отраслевого соглашения, заключенного на федеральном уровне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(да/нет)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5708514"/>
                  </a:ext>
                </a:extLst>
              </a:tr>
              <a:tr h="468634"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отраслевого соглашения, заключенного на региональном уровне (да/нет)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9948220"/>
                  </a:ext>
                </a:extLst>
              </a:tr>
              <a:tr h="468634"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отраслевого соглашения, заключенного на территориальном уровне (да/нет)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271885"/>
                  </a:ext>
                </a:extLst>
              </a:tr>
              <a:tr h="400348"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территориального двух/трехстороннего соглашения (да/нет)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0514872"/>
                  </a:ext>
                </a:extLst>
              </a:tr>
              <a:tr h="468634"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регионального соглашения о минимальной заработной плате (да/нет)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9964821"/>
                  </a:ext>
                </a:extLst>
              </a:tr>
              <a:tr h="842255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 Количество иных соглашений по отдельным направлениям регулирования социально-трудовых отношений организации, без учета соглашений о региональной заработной плате (ед.)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395201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21C0550-024A-DEF5-24A2-F0D193181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80600" y="6041362"/>
            <a:ext cx="608874" cy="365125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418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252288" y="254001"/>
            <a:ext cx="10247188" cy="1038136"/>
          </a:xfrm>
        </p:spPr>
        <p:txBody>
          <a:bodyPr anchor="ctr">
            <a:no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КДК-1 </a:t>
            </a:r>
            <a:b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(строки №701, 702)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7600" y="6172200"/>
            <a:ext cx="683339" cy="320040"/>
          </a:xfrm>
        </p:spPr>
        <p:txBody>
          <a:bodyPr/>
          <a:lstStyle/>
          <a:p>
            <a:fld id="{725C68B6-61C2-468F-89AB-4B9F7531AA68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DB89C166-C063-EC4E-B882-B2DB4D858C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935142"/>
              </p:ext>
            </p:extLst>
          </p:nvPr>
        </p:nvGraphicFramePr>
        <p:xfrm>
          <a:off x="179512" y="1505427"/>
          <a:ext cx="9929688" cy="1715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9419">
                  <a:extLst>
                    <a:ext uri="{9D8B030D-6E8A-4147-A177-3AD203B41FA5}">
                      <a16:colId xmlns:a16="http://schemas.microsoft.com/office/drawing/2014/main" val="419695370"/>
                    </a:ext>
                  </a:extLst>
                </a:gridCol>
                <a:gridCol w="1802987">
                  <a:extLst>
                    <a:ext uri="{9D8B030D-6E8A-4147-A177-3AD203B41FA5}">
                      <a16:colId xmlns:a16="http://schemas.microsoft.com/office/drawing/2014/main" val="1344288662"/>
                    </a:ext>
                  </a:extLst>
                </a:gridCol>
                <a:gridCol w="2797282">
                  <a:extLst>
                    <a:ext uri="{9D8B030D-6E8A-4147-A177-3AD203B41FA5}">
                      <a16:colId xmlns:a16="http://schemas.microsoft.com/office/drawing/2014/main" val="951446749"/>
                    </a:ext>
                  </a:extLst>
                </a:gridCol>
              </a:tblGrid>
              <a:tr h="419592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 строки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 для заполнения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902129"/>
                  </a:ext>
                </a:extLst>
              </a:tr>
              <a:tr h="518472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 Количество коллективных договоров, действующих в организации (ед.), в том числе: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3928666"/>
                  </a:ext>
                </a:extLst>
              </a:tr>
              <a:tr h="777708"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действующих коллективных договоров, прошедших уведомительную регистрацию в соответствующем органе по труду (ед.)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3706366"/>
                  </a:ext>
                </a:extLst>
              </a:tr>
            </a:tbl>
          </a:graphicData>
        </a:graphic>
      </p:graphicFrame>
      <p:pic>
        <p:nvPicPr>
          <p:cNvPr id="8" name="Рисунок 7" descr="full_QPLV4a6R.jpg">
            <a:extLst>
              <a:ext uri="{FF2B5EF4-FFF2-40B4-BE49-F238E27FC236}">
                <a16:creationId xmlns:a16="http://schemas.microsoft.com/office/drawing/2014/main" id="{E9926FE2-CF50-79CC-0E49-123B857C03F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636801"/>
            <a:ext cx="508000" cy="495301"/>
          </a:xfrm>
          <a:prstGeom prst="rect">
            <a:avLst/>
          </a:prstGeom>
        </p:spPr>
      </p:pic>
      <p:sp>
        <p:nvSpPr>
          <p:cNvPr id="9" name="Текст 1">
            <a:extLst>
              <a:ext uri="{FF2B5EF4-FFF2-40B4-BE49-F238E27FC236}">
                <a16:creationId xmlns:a16="http://schemas.microsoft.com/office/drawing/2014/main" id="{3E002D25-F951-F72C-DB5D-4CE111C35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3636801"/>
            <a:ext cx="9929688" cy="2535400"/>
          </a:xfrm>
        </p:spPr>
        <p:txBody>
          <a:bodyPr>
            <a:no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1600" b="0" cap="none" spc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Согласно статье 50 Трудового кодекса Российской Федерации </a:t>
            </a:r>
            <a:r>
              <a:rPr lang="ru-RU" sz="1600" b="1" cap="none" spc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коллективный договор в течение 7 дней со дня</a:t>
            </a:r>
            <a:r>
              <a:rPr lang="ru-RU" sz="1600" b="0" cap="none" spc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подписания </a:t>
            </a:r>
            <a:r>
              <a:rPr lang="ru-RU" sz="1600" cap="none" spc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направляется </a:t>
            </a:r>
            <a:r>
              <a:rPr lang="ru-RU" sz="1600" b="1" cap="none" spc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работодателем на уведомительную регистрацию в соответствующий орган по труду</a:t>
            </a:r>
            <a:r>
              <a:rPr lang="ru-RU" sz="1600" b="0" cap="none" spc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(территориальный орган Роструда). </a:t>
            </a:r>
          </a:p>
          <a:p>
            <a:pPr indent="457200" algn="just">
              <a:spcBef>
                <a:spcPts val="0"/>
              </a:spcBef>
            </a:pPr>
            <a:endParaRPr lang="ru-RU" sz="1600" b="0" cap="none" spc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</a:pPr>
            <a:r>
              <a:rPr lang="ru-RU" sz="1600" b="1" cap="none" spc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осуществлении регистрации </a:t>
            </a:r>
            <a:r>
              <a:rPr lang="ru-RU" sz="1600" cap="none" spc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коллективного договора </a:t>
            </a:r>
            <a:r>
              <a:rPr lang="ru-RU" sz="1600" b="0" cap="none" spc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соответствующий орган по труду </a:t>
            </a:r>
            <a:r>
              <a:rPr lang="ru-RU" sz="1600" b="1" cap="none" spc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выявляет условия, ухудшающие положение работников </a:t>
            </a:r>
            <a:r>
              <a:rPr lang="ru-RU" sz="1600" b="0" cap="none" spc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сравнению с трудовым законодательством и иными нормативными правовыми актами, содержащими нормы трудового права, </a:t>
            </a:r>
            <a:r>
              <a:rPr lang="ru-RU" sz="1600" b="1" cap="none" spc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сообщает об этом представителям сторон,</a:t>
            </a:r>
            <a:r>
              <a:rPr lang="ru-RU" sz="1600" cap="none" spc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подписавшим коллективный договор, </a:t>
            </a:r>
            <a:r>
              <a:rPr lang="ru-RU" sz="1600" b="0" cap="none" spc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также в соответствующую государственную инспекцию труда.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full_QPLV4a6R.jpg">
            <a:extLst>
              <a:ext uri="{FF2B5EF4-FFF2-40B4-BE49-F238E27FC236}">
                <a16:creationId xmlns:a16="http://schemas.microsoft.com/office/drawing/2014/main" id="{20F718CC-7AE4-2897-8167-4CD27EDDB09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476374"/>
            <a:ext cx="508000" cy="49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22562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1398</TotalTime>
  <Words>4178</Words>
  <Application>Microsoft Office PowerPoint</Application>
  <PresentationFormat>Широкоэкранный</PresentationFormat>
  <Paragraphs>556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Arial</vt:lpstr>
      <vt:lpstr>Calibri</vt:lpstr>
      <vt:lpstr>Georgia</vt:lpstr>
      <vt:lpstr>Symbol</vt:lpstr>
      <vt:lpstr>Times New Roman</vt:lpstr>
      <vt:lpstr>Trebuchet MS</vt:lpstr>
      <vt:lpstr>Wingdings 3</vt:lpstr>
      <vt:lpstr>Аспект</vt:lpstr>
      <vt:lpstr>Заполнение форм КДК-1, КДК-2</vt:lpstr>
      <vt:lpstr>Презентация PowerPoint</vt:lpstr>
      <vt:lpstr>Форма КДК-1  (строки №101-103)</vt:lpstr>
      <vt:lpstr>Форма КДК-1  (строки №101-103)</vt:lpstr>
      <vt:lpstr>Форма КДК-1  (строки №101-103)</vt:lpstr>
      <vt:lpstr>Форма КДК-1  (строка №201)</vt:lpstr>
      <vt:lpstr>Форма КДК-1  (строки № 301, 401, 402)</vt:lpstr>
      <vt:lpstr>Форма КДК-1 (строки № 501-506, 601)</vt:lpstr>
      <vt:lpstr>Форма КДК-1  (строки №701, 702)</vt:lpstr>
      <vt:lpstr>Форма КДК-1  (строки № 801 - 803)</vt:lpstr>
      <vt:lpstr>Форма КДК-1  (строки № 901 - 903)</vt:lpstr>
      <vt:lpstr>Форма КДК-1  (строка 1001)</vt:lpstr>
      <vt:lpstr>Форма КДК-1  (строка 1101-1102)</vt:lpstr>
      <vt:lpstr>Форма КДК-1  (строка 1103-1104)</vt:lpstr>
      <vt:lpstr>Форма КДК-1  </vt:lpstr>
      <vt:lpstr> Форма КДК-2  для территориальной организации Профсоюза (строка №01-02.1)  </vt:lpstr>
      <vt:lpstr> Форма КДК-2  для территориальной организации Профсоюза (строка №03-04.1)  </vt:lpstr>
      <vt:lpstr> Форма КДК-2  для территориальной организации Профсоюза (строка №04.2-04.3)  </vt:lpstr>
      <vt:lpstr> Форма КДК-2  для территориальной организации Профсоюза (строка №05-06)  </vt:lpstr>
      <vt:lpstr> Форма КДК-2  для территориальной организации Профсоюза (строка №07-07.2)  </vt:lpstr>
      <vt:lpstr> Форма КДК-2  для территориальной организации Профсоюза (строка №07.3-07.4)  </vt:lpstr>
      <vt:lpstr> Форма КДК-2  для территориальной организации Профсоюза (строка №08-08.3)  </vt:lpstr>
      <vt:lpstr> Форма КДК-2  для территориальной организации Профсоюза (строка №09-10)  </vt:lpstr>
      <vt:lpstr> Форма КДК-2  для территориальной организации Профсоюза (строка №11-12)  </vt:lpstr>
      <vt:lpstr> Форма КДК-2  для территориальной организации Профсоюза (строка №04-10)  </vt:lpstr>
      <vt:lpstr> Форма КДК-2  для территориальной организации Профсоюза (строка №13-13.7)  </vt:lpstr>
      <vt:lpstr> Форма КДК-2  для территориальной организации Профсоюза (строка №14-14.7) 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Заполнение формы КДК-2 (исправленная) на основании отчетов по форме КДК-1</dc:title>
  <dc:creator>APKpressa@outlook.com</dc:creator>
  <cp:lastModifiedBy>Koroleva</cp:lastModifiedBy>
  <cp:revision>121</cp:revision>
  <dcterms:created xsi:type="dcterms:W3CDTF">2021-02-02T13:29:01Z</dcterms:created>
  <dcterms:modified xsi:type="dcterms:W3CDTF">2024-01-17T08:28:57Z</dcterms:modified>
</cp:coreProperties>
</file>